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42" r:id="rId4"/>
    <p:sldId id="343" r:id="rId5"/>
    <p:sldId id="258" r:id="rId6"/>
    <p:sldId id="282" r:id="rId7"/>
    <p:sldId id="283" r:id="rId8"/>
    <p:sldId id="333" r:id="rId9"/>
    <p:sldId id="281" r:id="rId10"/>
    <p:sldId id="288" r:id="rId11"/>
    <p:sldId id="335" r:id="rId12"/>
    <p:sldId id="336" r:id="rId13"/>
    <p:sldId id="341" r:id="rId14"/>
    <p:sldId id="337" r:id="rId15"/>
    <p:sldId id="338" r:id="rId16"/>
    <p:sldId id="339" r:id="rId17"/>
    <p:sldId id="340" r:id="rId18"/>
    <p:sldId id="289" r:id="rId19"/>
    <p:sldId id="266" r:id="rId20"/>
    <p:sldId id="298" r:id="rId21"/>
    <p:sldId id="299" r:id="rId22"/>
    <p:sldId id="329" r:id="rId23"/>
    <p:sldId id="291" r:id="rId24"/>
    <p:sldId id="330" r:id="rId25"/>
    <p:sldId id="292" r:id="rId26"/>
    <p:sldId id="300" r:id="rId27"/>
    <p:sldId id="318" r:id="rId28"/>
    <p:sldId id="315" r:id="rId29"/>
    <p:sldId id="325" r:id="rId30"/>
    <p:sldId id="295" r:id="rId31"/>
    <p:sldId id="319" r:id="rId32"/>
    <p:sldId id="316" r:id="rId33"/>
    <p:sldId id="323" r:id="rId34"/>
    <p:sldId id="322" r:id="rId35"/>
    <p:sldId id="326" r:id="rId36"/>
    <p:sldId id="324" r:id="rId37"/>
    <p:sldId id="327" r:id="rId38"/>
    <p:sldId id="296" r:id="rId39"/>
    <p:sldId id="267" r:id="rId40"/>
    <p:sldId id="268" r:id="rId41"/>
    <p:sldId id="269" r:id="rId42"/>
    <p:sldId id="270" r:id="rId43"/>
    <p:sldId id="271" r:id="rId44"/>
    <p:sldId id="331" r:id="rId45"/>
    <p:sldId id="264" r:id="rId46"/>
    <p:sldId id="290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278" r:id="rId74"/>
    <p:sldId id="312" r:id="rId75"/>
    <p:sldId id="313" r:id="rId76"/>
    <p:sldId id="334" r:id="rId77"/>
    <p:sldId id="259" r:id="rId78"/>
    <p:sldId id="304" r:id="rId79"/>
    <p:sldId id="305" r:id="rId8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7DB"/>
    <a:srgbClr val="3BD9C2"/>
    <a:srgbClr val="B9A1E5"/>
    <a:srgbClr val="BD85E3"/>
    <a:srgbClr val="6DB0DD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 autoAdjust="0"/>
    <p:restoredTop sz="94686" autoAdjust="0"/>
  </p:normalViewPr>
  <p:slideViewPr>
    <p:cSldViewPr snapToGrid="0">
      <p:cViewPr varScale="1">
        <p:scale>
          <a:sx n="81" d="100"/>
          <a:sy n="81" d="100"/>
        </p:scale>
        <p:origin x="792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15/03/2018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18" Type="http://schemas.openxmlformats.org/officeDocument/2006/relationships/image" Target="../media/image4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" Type="http://schemas.openxmlformats.org/officeDocument/2006/relationships/image" Target="../media/image26.jpeg"/><Relationship Id="rId16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5" Type="http://schemas.openxmlformats.org/officeDocument/2006/relationships/image" Target="../media/image39.jpg"/><Relationship Id="rId10" Type="http://schemas.openxmlformats.org/officeDocument/2006/relationships/image" Target="../media/image34.jpg"/><Relationship Id="rId19" Type="http://schemas.openxmlformats.org/officeDocument/2006/relationships/image" Target="../media/image43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6.jpg"/><Relationship Id="rId4" Type="http://schemas.openxmlformats.org/officeDocument/2006/relationships/image" Target="NULL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6.jpg"/><Relationship Id="rId4" Type="http://schemas.openxmlformats.org/officeDocument/2006/relationships/image" Target="NULL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jpg"/><Relationship Id="rId4" Type="http://schemas.openxmlformats.org/officeDocument/2006/relationships/image" Target="../media/image220.pn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05206" y="6310249"/>
            <a:ext cx="55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r>
              <a:rPr lang="fr-FR" b="1" dirty="0">
                <a:solidFill>
                  <a:schemeClr val="bg1"/>
                </a:solidFill>
                <a:latin typeface="Product Sans" panose="020B0403030502040203" pitchFamily="34" charset="0"/>
              </a:rPr>
              <a:t> &amp; Matthieu Vilain 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679247" y="5940917"/>
            <a:ext cx="241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Tuteur : Pierre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Andry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92736" y="287389"/>
            <a:ext cx="364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5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faciliter la connexion utilisateur?</a:t>
            </a:r>
          </a:p>
        </p:txBody>
      </p:sp>
    </p:spTree>
    <p:extLst>
      <p:ext uri="{BB962C8B-B14F-4D97-AF65-F5344CB8AC3E}">
        <p14:creationId xmlns:p14="http://schemas.microsoft.com/office/powerpoint/2010/main" val="3373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6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44172"/>
              </p:ext>
            </p:extLst>
          </p:nvPr>
        </p:nvGraphicFramePr>
        <p:xfrm>
          <a:off x="450007" y="2007909"/>
          <a:ext cx="11298267" cy="19985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  <a:gridCol w="1255363"/>
              </a:tblGrid>
              <a:tr h="105452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Source</a:t>
                      </a: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Chrome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Safari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Firefox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IE + </a:t>
                      </a:r>
                      <a:r>
                        <a:rPr lang="fr-FR" u="none" strike="noStrike" dirty="0" err="1" smtClean="0">
                          <a:effectLst/>
                        </a:rPr>
                        <a:t>Edge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err="1" smtClean="0">
                          <a:effectLst/>
                        </a:rPr>
                        <a:t>Opera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UC Browser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strike="noStrike" dirty="0" smtClean="0">
                          <a:effectLst/>
                        </a:rPr>
                        <a:t>Android</a:t>
                      </a:r>
                      <a:endParaRPr lang="fr-FR" dirty="0">
                        <a:effectLst/>
                      </a:endParaRP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Autres</a:t>
                      </a:r>
                    </a:p>
                  </a:txBody>
                  <a:tcPr marR="266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44031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effectLst/>
                        </a:rPr>
                        <a:t>W3Counter</a:t>
                      </a:r>
                      <a:endParaRPr lang="fr-FR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59,9 %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15,7 %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8,5 %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7,3 %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3,4 %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1,5 %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0,0 %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effectLst/>
                        </a:rPr>
                        <a:t>3,7 %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89995"/>
              </p:ext>
            </p:extLst>
          </p:nvPr>
        </p:nvGraphicFramePr>
        <p:xfrm>
          <a:off x="1335686" y="4686153"/>
          <a:ext cx="8164739" cy="1463040"/>
        </p:xfrm>
        <a:graphic>
          <a:graphicData uri="http://schemas.openxmlformats.org/drawingml/2006/table">
            <a:tbl>
              <a:tblPr/>
              <a:tblGrid>
                <a:gridCol w="4073222"/>
                <a:gridCol w="1983784"/>
                <a:gridCol w="2107733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+mn-lt"/>
                        </a:rPr>
                        <a:t>Technologie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  <a:latin typeface="+mn-lt"/>
                        </a:rPr>
                        <a:t>Chrome </a:t>
                      </a:r>
                      <a:r>
                        <a:rPr lang="fr-FR" sz="1800" dirty="0" smtClean="0">
                          <a:effectLst/>
                          <a:latin typeface="+mn-lt"/>
                        </a:rPr>
                        <a:t>extension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  <a:latin typeface="+mn-lt"/>
                        </a:rPr>
                        <a:t>Safari extension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 smtClean="0">
                          <a:effectLst/>
                          <a:latin typeface="+mn-lt"/>
                        </a:rPr>
                        <a:t>Récupération 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du contenu d’une page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sz="18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sz="18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effectLst/>
                          <a:latin typeface="+mn-lt"/>
                        </a:rPr>
                        <a:t>Injection de contenu dans la page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sz="18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sz="18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hr-HR" sz="1800" dirty="0">
                          <a:effectLst/>
                          <a:latin typeface="+mn-lt"/>
                        </a:rPr>
                        <a:t>UDP </a:t>
                      </a: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✔</a:t>
                      </a:r>
                      <a:endParaRPr lang="fr-FR" sz="18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altLang="fr-FR" sz="1800" b="0" i="0" strike="noStrike" cap="none" normalizeH="0" baseline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</a:rPr>
                        <a:t>✘ </a:t>
                      </a:r>
                      <a:endParaRPr lang="da-DK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4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Chrome : technologies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7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5" y="2582944"/>
            <a:ext cx="4933171" cy="311659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72" y="2506344"/>
            <a:ext cx="3343731" cy="326979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89176" y="1898905"/>
            <a:ext cx="422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Application Chrome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270142" y="1931303"/>
            <a:ext cx="4234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Extension Chrome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8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6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9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234997" y="2364435"/>
            <a:ext cx="3877592" cy="394240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842246" y="2205872"/>
            <a:ext cx="10474751" cy="423263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138310" y="2302913"/>
            <a:ext cx="18373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Chrome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489136" y="1541189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1714834" y="4550352"/>
            <a:ext cx="2738371" cy="15384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web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5367635" y="3969036"/>
            <a:ext cx="2712376" cy="9518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Application Chrome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>
            <a:off x="9470287" y="3940353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1727749" y="3077147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Extension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26" name="Connecteur droit avec flèche 125"/>
          <p:cNvCxnSpPr/>
          <p:nvPr/>
        </p:nvCxnSpPr>
        <p:spPr>
          <a:xfrm>
            <a:off x="2345548" y="3969036"/>
            <a:ext cx="7347" cy="601407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49" idx="3"/>
            <a:endCxn id="51" idx="1"/>
          </p:cNvCxnSpPr>
          <p:nvPr/>
        </p:nvCxnSpPr>
        <p:spPr>
          <a:xfrm flipV="1">
            <a:off x="8080011" y="4425835"/>
            <a:ext cx="1390276" cy="19109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>
            <a:off x="2924954" y="3563361"/>
            <a:ext cx="3252832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Image 1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55" y="3451436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133" name="ZoneTexte 132"/>
          <p:cNvSpPr txBox="1"/>
          <p:nvPr/>
        </p:nvSpPr>
        <p:spPr>
          <a:xfrm>
            <a:off x="2470225" y="4066939"/>
            <a:ext cx="144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Interaction JS</a:t>
            </a:r>
            <a:endParaRPr lang="fr-FR" dirty="0"/>
          </a:p>
        </p:txBody>
      </p:sp>
      <p:sp>
        <p:nvSpPr>
          <p:cNvPr id="136" name="ZoneTexte 135"/>
          <p:cNvSpPr txBox="1"/>
          <p:nvPr/>
        </p:nvSpPr>
        <p:spPr>
          <a:xfrm>
            <a:off x="8478433" y="3989965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UDP</a:t>
            </a:r>
            <a:endParaRPr lang="fr-FR" dirty="0"/>
          </a:p>
        </p:txBody>
      </p:sp>
      <p:cxnSp>
        <p:nvCxnSpPr>
          <p:cNvPr id="139" name="Connecteur droit avec flèche 138"/>
          <p:cNvCxnSpPr/>
          <p:nvPr/>
        </p:nvCxnSpPr>
        <p:spPr>
          <a:xfrm flipV="1">
            <a:off x="6177786" y="3563361"/>
            <a:ext cx="0" cy="405675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/>
          <p:nvPr/>
        </p:nvCxnSpPr>
        <p:spPr>
          <a:xfrm>
            <a:off x="10704122" y="4468662"/>
            <a:ext cx="1390276" cy="0"/>
          </a:xfrm>
          <a:prstGeom prst="straightConnector1">
            <a:avLst/>
          </a:prstGeom>
          <a:ln w="28575">
            <a:solidFill>
              <a:srgbClr val="6DB0D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/>
          <p:cNvSpPr txBox="1"/>
          <p:nvPr/>
        </p:nvSpPr>
        <p:spPr>
          <a:xfrm>
            <a:off x="3325611" y="3212328"/>
            <a:ext cx="17504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mtClean="0"/>
              <a:t>Message Passing</a:t>
            </a:r>
            <a:endParaRPr lang="fr-FR" dirty="0"/>
          </a:p>
        </p:txBody>
      </p:sp>
      <p:pic>
        <p:nvPicPr>
          <p:cNvPr id="143" name="Image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73" y="4028378"/>
            <a:ext cx="307261" cy="307261"/>
          </a:xfrm>
          <a:prstGeom prst="rect">
            <a:avLst/>
          </a:prstGeom>
        </p:spPr>
      </p:pic>
      <p:pic>
        <p:nvPicPr>
          <p:cNvPr id="144" name="Image 1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59" y="5342495"/>
            <a:ext cx="497508" cy="497508"/>
          </a:xfrm>
          <a:prstGeom prst="rect">
            <a:avLst/>
          </a:prstGeom>
          <a:ln>
            <a:noFill/>
          </a:ln>
        </p:spPr>
      </p:pic>
      <p:pic>
        <p:nvPicPr>
          <p:cNvPr id="145" name="Image 1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65" y="4301598"/>
            <a:ext cx="497508" cy="4975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0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0256" y="1917166"/>
            <a:ext cx="513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Ce qui est fonctionnel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60256" y="2736702"/>
            <a:ext cx="53402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2400" dirty="0">
                <a:latin typeface="Arial" panose="020B0604020202020204" pitchFamily="34" charset="0"/>
              </a:rPr>
              <a:t>✔ </a:t>
            </a:r>
            <a:r>
              <a:rPr lang="fr-FR" sz="2400" dirty="0" smtClean="0"/>
              <a:t>Interaction </a:t>
            </a:r>
            <a:r>
              <a:rPr lang="fr-FR" sz="2400" dirty="0" smtClean="0"/>
              <a:t>avec la page web</a:t>
            </a:r>
          </a:p>
          <a:p>
            <a:endParaRPr lang="fr-FR" altLang="fr-FR" sz="2400" dirty="0" smtClean="0">
              <a:latin typeface="Arial" panose="020B0604020202020204" pitchFamily="34" charset="0"/>
            </a:endParaRPr>
          </a:p>
          <a:p>
            <a:r>
              <a:rPr lang="fr-FR" altLang="fr-FR" sz="2400" dirty="0" smtClean="0">
                <a:latin typeface="Arial" panose="020B0604020202020204" pitchFamily="34" charset="0"/>
              </a:rPr>
              <a:t>✔ </a:t>
            </a:r>
            <a:r>
              <a:rPr lang="fr-FR" sz="2400" dirty="0" smtClean="0"/>
              <a:t>Communication extension/application</a:t>
            </a:r>
            <a:endParaRPr lang="fr-FR" sz="2400" dirty="0" smtClean="0"/>
          </a:p>
          <a:p>
            <a:endParaRPr lang="fr-FR" altLang="fr-FR" sz="2400" dirty="0" smtClean="0">
              <a:latin typeface="Arial" panose="020B0604020202020204" pitchFamily="34" charset="0"/>
            </a:endParaRPr>
          </a:p>
          <a:p>
            <a:r>
              <a:rPr lang="fr-FR" altLang="fr-FR" sz="2400" dirty="0" smtClean="0">
                <a:latin typeface="Arial" panose="020B0604020202020204" pitchFamily="34" charset="0"/>
              </a:rPr>
              <a:t>✔ </a:t>
            </a:r>
            <a:r>
              <a:rPr lang="fr-FR" sz="2400" dirty="0" smtClean="0"/>
              <a:t>UDP </a:t>
            </a:r>
            <a:r>
              <a:rPr lang="fr-FR" sz="2400" dirty="0" smtClean="0"/>
              <a:t>vers C</a:t>
            </a:r>
          </a:p>
          <a:p>
            <a:endParaRPr lang="fr-FR" altLang="fr-FR" sz="2400" dirty="0" smtClean="0">
              <a:latin typeface="Arial" panose="020B0604020202020204" pitchFamily="34" charset="0"/>
            </a:endParaRPr>
          </a:p>
          <a:p>
            <a:r>
              <a:rPr lang="fr-FR" altLang="fr-FR" sz="2400" dirty="0" smtClean="0">
                <a:latin typeface="Arial" panose="020B0604020202020204" pitchFamily="34" charset="0"/>
              </a:rPr>
              <a:t>✔ </a:t>
            </a:r>
            <a:r>
              <a:rPr lang="fr-FR" sz="2400" dirty="0" smtClean="0"/>
              <a:t>UDP </a:t>
            </a:r>
            <a:r>
              <a:rPr lang="fr-FR" sz="2400" dirty="0" smtClean="0"/>
              <a:t>depuis C</a:t>
            </a:r>
          </a:p>
          <a:p>
            <a:endParaRPr lang="fr-FR" altLang="fr-FR" sz="2400" dirty="0" smtClean="0">
              <a:latin typeface="Arial" panose="020B0604020202020204" pitchFamily="34" charset="0"/>
            </a:endParaRPr>
          </a:p>
          <a:p>
            <a:r>
              <a:rPr lang="fr-FR" altLang="fr-FR" sz="2400" dirty="0" smtClean="0">
                <a:latin typeface="Arial" panose="020B0604020202020204" pitchFamily="34" charset="0"/>
              </a:rPr>
              <a:t>✔ </a:t>
            </a:r>
            <a:r>
              <a:rPr lang="fr-FR" sz="2400" dirty="0" smtClean="0"/>
              <a:t>Connexion </a:t>
            </a:r>
            <a:r>
              <a:rPr lang="fr-FR" sz="2400" dirty="0" smtClean="0"/>
              <a:t>simple</a:t>
            </a:r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418054" y="1917165"/>
            <a:ext cx="597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9657DB"/>
                </a:solidFill>
                <a:latin typeface="Product Sans" charset="0"/>
                <a:ea typeface="Product Sans" charset="0"/>
                <a:cs typeface="Product Sans" charset="0"/>
              </a:rPr>
              <a:t>Ce qu’il reste à implémenter</a:t>
            </a:r>
            <a:endParaRPr lang="fr-FR" sz="3600" dirty="0">
              <a:solidFill>
                <a:srgbClr val="9657DB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297598" y="3021944"/>
            <a:ext cx="42205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2400" dirty="0">
                <a:latin typeface="Arial" panose="020B0604020202020204" pitchFamily="34" charset="0"/>
              </a:rPr>
              <a:t>✘ </a:t>
            </a:r>
            <a:r>
              <a:rPr lang="fr-FR" sz="2400" dirty="0" smtClean="0"/>
              <a:t>Choix </a:t>
            </a:r>
            <a:r>
              <a:rPr lang="fr-FR" sz="2400" dirty="0" smtClean="0"/>
              <a:t>du </a:t>
            </a:r>
            <a:r>
              <a:rPr lang="fr-FR" sz="2400" dirty="0" smtClean="0"/>
              <a:t>compte</a:t>
            </a:r>
          </a:p>
          <a:p>
            <a:endParaRPr lang="fr-FR" sz="2400" dirty="0" smtClean="0"/>
          </a:p>
          <a:p>
            <a:r>
              <a:rPr lang="fr-FR" altLang="fr-FR" sz="2400" dirty="0">
                <a:latin typeface="Arial" panose="020B0604020202020204" pitchFamily="34" charset="0"/>
              </a:rPr>
              <a:t>✘ </a:t>
            </a:r>
            <a:r>
              <a:rPr lang="fr-FR" sz="2400" dirty="0" smtClean="0"/>
              <a:t>Connexion </a:t>
            </a:r>
            <a:r>
              <a:rPr lang="fr-FR" sz="2400" dirty="0" smtClean="0"/>
              <a:t>à </a:t>
            </a:r>
            <a:r>
              <a:rPr lang="fr-FR" sz="2400" dirty="0" smtClean="0"/>
              <a:t>Face Key</a:t>
            </a:r>
            <a:endParaRPr lang="fr-FR" sz="2400" dirty="0" smtClean="0"/>
          </a:p>
          <a:p>
            <a:endParaRPr lang="fr-FR" altLang="fr-FR" sz="2400" dirty="0" smtClean="0">
              <a:latin typeface="Arial" panose="020B0604020202020204" pitchFamily="34" charset="0"/>
            </a:endParaRPr>
          </a:p>
          <a:p>
            <a:r>
              <a:rPr lang="fr-FR" altLang="fr-FR" sz="2400" dirty="0" smtClean="0">
                <a:latin typeface="Arial" panose="020B0604020202020204" pitchFamily="34" charset="0"/>
              </a:rPr>
              <a:t>✘ </a:t>
            </a:r>
            <a:r>
              <a:rPr lang="fr-FR" sz="2400" dirty="0" smtClean="0"/>
              <a:t>Gestion </a:t>
            </a:r>
            <a:r>
              <a:rPr lang="fr-FR" sz="2400" dirty="0" smtClean="0"/>
              <a:t>détaillée des </a:t>
            </a:r>
            <a:r>
              <a:rPr lang="fr-FR" sz="2400" dirty="0" smtClean="0"/>
              <a:t>erreurs</a:t>
            </a:r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7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Perspectives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Chrome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1" y="3993307"/>
            <a:ext cx="497508" cy="497508"/>
          </a:xfrm>
          <a:prstGeom prst="rect">
            <a:avLst/>
          </a:prstGeom>
        </p:spPr>
      </p:pic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22473" y="3854761"/>
            <a:ext cx="1671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IHM</a:t>
            </a:r>
          </a:p>
          <a:p>
            <a:pPr algn="ctr"/>
            <a:r>
              <a:rPr lang="fr-FR" dirty="0" smtClean="0"/>
              <a:t>Localisation du</a:t>
            </a:r>
          </a:p>
          <a:p>
            <a:pPr algn="ctr"/>
            <a:r>
              <a:rPr lang="fr-FR" dirty="0" smtClean="0"/>
              <a:t> visage</a:t>
            </a:r>
          </a:p>
          <a:p>
            <a:pPr algn="ctr"/>
            <a:r>
              <a:rPr lang="fr-FR" dirty="0" smtClean="0"/>
              <a:t>Reconnaissance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Bibliographie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750004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1" y="397916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35017" y="2076732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r>
              <a:rPr lang="fr-FR" sz="2400" dirty="0" smtClean="0"/>
              <a:t> 97,35%</a:t>
            </a:r>
          </a:p>
          <a:p>
            <a:pPr algn="ctr"/>
            <a:r>
              <a:rPr lang="fr-FR" sz="2400" dirty="0" smtClean="0"/>
              <a:t>2014</a:t>
            </a:r>
          </a:p>
          <a:p>
            <a:pPr algn="ctr"/>
            <a:r>
              <a:rPr lang="fr-FR" sz="2400" dirty="0" err="1" smtClean="0"/>
              <a:t>FaceNet</a:t>
            </a:r>
            <a:r>
              <a:rPr lang="fr-FR" sz="2400" dirty="0" smtClean="0"/>
              <a:t> 99,63%</a:t>
            </a:r>
          </a:p>
          <a:p>
            <a:pPr algn="ctr"/>
            <a:r>
              <a:rPr lang="fr-FR" sz="2400" dirty="0" smtClean="0"/>
              <a:t>2015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46" y="3385768"/>
            <a:ext cx="1071560" cy="1071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3" y="3143111"/>
            <a:ext cx="1288808" cy="1288808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2866240" y="3921548"/>
            <a:ext cx="1083591" cy="0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7260702" y="3906567"/>
            <a:ext cx="1083591" cy="0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50090" y="3721901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roduct Sans" panose="020B0403030502040203" pitchFamily="34" charset="0"/>
              </a:rPr>
              <a:t>n mot de passes compliqués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14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398908" y="1685579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4574569" y="2368085"/>
            <a:ext cx="983658" cy="6650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6944903" y="2208766"/>
            <a:ext cx="7405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9685501" y="5631793"/>
            <a:ext cx="1543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</a:p>
          <a:p>
            <a:pPr algn="ctr"/>
            <a:r>
              <a:rPr lang="fr-FR" dirty="0" err="1"/>
              <a:t>S</a:t>
            </a:r>
            <a:r>
              <a:rPr lang="fr-FR" dirty="0" err="1" smtClean="0"/>
              <a:t>huffle</a:t>
            </a:r>
            <a:endParaRPr lang="fr-FR" dirty="0"/>
          </a:p>
        </p:txBody>
      </p:sp>
      <p:sp>
        <p:nvSpPr>
          <p:cNvPr id="54" name="Rectangle 53"/>
          <p:cNvSpPr/>
          <p:nvPr/>
        </p:nvSpPr>
        <p:spPr>
          <a:xfrm>
            <a:off x="3420051" y="6031903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0760" y="3319909"/>
            <a:ext cx="3529676" cy="26472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935" y="1460988"/>
            <a:ext cx="952500" cy="952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98" y="1559663"/>
            <a:ext cx="952500" cy="952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36" y="1705261"/>
            <a:ext cx="952500" cy="9525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36" y="1850859"/>
            <a:ext cx="952500" cy="9525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37" y="1993427"/>
            <a:ext cx="952500" cy="952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535216" y="3355808"/>
            <a:ext cx="1855190" cy="226810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9535216" y="33586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251;15;200;103;70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9535216" y="360052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50;1;23;125;210;1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9535216" y="383804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63;135;16;32;156;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9535216" y="405905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120;231;152;15;10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9535216" y="43009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2;256;24;123;20;1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9535216" y="453842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173;125;236;41;15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37833" y="477608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42;123;21;45;214;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9537833" y="5017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61;124;120;23;89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9537833" y="525544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38;213;21;42;98;7</a:t>
            </a:r>
            <a:endParaRPr lang="fr-FR" dirty="0"/>
          </a:p>
        </p:txBody>
      </p:sp>
      <p:cxnSp>
        <p:nvCxnSpPr>
          <p:cNvPr id="24" name="Connecteur en angle 23"/>
          <p:cNvCxnSpPr>
            <a:endCxn id="20" idx="0"/>
          </p:cNvCxnSpPr>
          <p:nvPr/>
        </p:nvCxnSpPr>
        <p:spPr>
          <a:xfrm>
            <a:off x="9337338" y="2303955"/>
            <a:ext cx="1125473" cy="105185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84462" y="4130317"/>
            <a:ext cx="0" cy="6069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84462" y="4737312"/>
            <a:ext cx="301658" cy="294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45109" y="4737312"/>
            <a:ext cx="225745" cy="294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570854" y="4020284"/>
            <a:ext cx="522655" cy="1100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 flipV="1">
            <a:off x="116694" y="4036216"/>
            <a:ext cx="454160" cy="941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71" y="1685579"/>
            <a:ext cx="952500" cy="952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3" y="3410919"/>
            <a:ext cx="701995" cy="701995"/>
          </a:xfrm>
          <a:prstGeom prst="rect">
            <a:avLst/>
          </a:prstGeom>
        </p:spPr>
      </p:pic>
      <p:sp>
        <p:nvSpPr>
          <p:cNvPr id="35" name="Triangle isocèle 34"/>
          <p:cNvSpPr/>
          <p:nvPr/>
        </p:nvSpPr>
        <p:spPr>
          <a:xfrm rot="5400000">
            <a:off x="1578598" y="3644267"/>
            <a:ext cx="560290" cy="4607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909141" y="3674044"/>
            <a:ext cx="593889" cy="42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en angle 39"/>
          <p:cNvCxnSpPr>
            <a:stCxn id="34" idx="3"/>
            <a:endCxn id="2" idx="1"/>
          </p:cNvCxnSpPr>
          <p:nvPr/>
        </p:nvCxnSpPr>
        <p:spPr>
          <a:xfrm>
            <a:off x="2503030" y="3886218"/>
            <a:ext cx="487730" cy="75732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14" y="3943341"/>
            <a:ext cx="2249820" cy="1453788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15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16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398908" y="1685579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4574569" y="2368085"/>
            <a:ext cx="983658" cy="6650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6944903" y="2208766"/>
            <a:ext cx="7405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9685501" y="5631793"/>
            <a:ext cx="1543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</a:p>
          <a:p>
            <a:pPr algn="ctr"/>
            <a:r>
              <a:rPr lang="fr-FR" dirty="0" err="1"/>
              <a:t>S</a:t>
            </a:r>
            <a:r>
              <a:rPr lang="fr-FR" dirty="0" err="1" smtClean="0"/>
              <a:t>huffle</a:t>
            </a:r>
            <a:endParaRPr lang="fr-FR" dirty="0"/>
          </a:p>
        </p:txBody>
      </p:sp>
      <p:sp>
        <p:nvSpPr>
          <p:cNvPr id="54" name="Rectangle 53"/>
          <p:cNvSpPr/>
          <p:nvPr/>
        </p:nvSpPr>
        <p:spPr>
          <a:xfrm>
            <a:off x="3420051" y="6031903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0760" y="3319909"/>
            <a:ext cx="3529676" cy="26472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935" y="1460988"/>
            <a:ext cx="952500" cy="952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98" y="1559663"/>
            <a:ext cx="952500" cy="9525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36" y="1705261"/>
            <a:ext cx="952500" cy="9525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36" y="1850859"/>
            <a:ext cx="952500" cy="9525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37" y="1993427"/>
            <a:ext cx="952500" cy="952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535216" y="3355808"/>
            <a:ext cx="1855190" cy="226810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9535216" y="33586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251;15;200;103;70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9535216" y="360052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50;1;23;125;210;1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9535216" y="383804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63;135;16;32;156;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9535216" y="405905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120;231;152;15;10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9535216" y="43009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2;256;24;123;20;1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9535216" y="453842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173;125;236;41;15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37833" y="477608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42;123;21;45;214;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9537833" y="5017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61;124;120;23;89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9537833" y="525544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38;213;21;42;98;7</a:t>
            </a:r>
            <a:endParaRPr lang="fr-FR" dirty="0"/>
          </a:p>
        </p:txBody>
      </p:sp>
      <p:cxnSp>
        <p:nvCxnSpPr>
          <p:cNvPr id="24" name="Connecteur en angle 23"/>
          <p:cNvCxnSpPr>
            <a:endCxn id="20" idx="0"/>
          </p:cNvCxnSpPr>
          <p:nvPr/>
        </p:nvCxnSpPr>
        <p:spPr>
          <a:xfrm>
            <a:off x="9337338" y="2303955"/>
            <a:ext cx="1125473" cy="105185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84462" y="4130317"/>
            <a:ext cx="0" cy="6069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584462" y="4737312"/>
            <a:ext cx="301658" cy="294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45109" y="4737312"/>
            <a:ext cx="225745" cy="294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V="1">
            <a:off x="570854" y="4020284"/>
            <a:ext cx="522655" cy="1100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 flipV="1">
            <a:off x="116694" y="4036216"/>
            <a:ext cx="454160" cy="941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71" y="1685579"/>
            <a:ext cx="952500" cy="952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3" y="3410919"/>
            <a:ext cx="701995" cy="701995"/>
          </a:xfrm>
          <a:prstGeom prst="rect">
            <a:avLst/>
          </a:prstGeom>
        </p:spPr>
      </p:pic>
      <p:sp>
        <p:nvSpPr>
          <p:cNvPr id="35" name="Triangle isocèle 34"/>
          <p:cNvSpPr/>
          <p:nvPr/>
        </p:nvSpPr>
        <p:spPr>
          <a:xfrm rot="5400000">
            <a:off x="1578598" y="3644267"/>
            <a:ext cx="560290" cy="4607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909141" y="3674044"/>
            <a:ext cx="593889" cy="42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en angle 39"/>
          <p:cNvCxnSpPr>
            <a:stCxn id="34" idx="3"/>
            <a:endCxn id="2" idx="1"/>
          </p:cNvCxnSpPr>
          <p:nvPr/>
        </p:nvCxnSpPr>
        <p:spPr>
          <a:xfrm>
            <a:off x="2503030" y="3886218"/>
            <a:ext cx="487730" cy="75732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14" y="3943341"/>
            <a:ext cx="2249820" cy="1453788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17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17 classes</a:t>
            </a:r>
            <a:endParaRPr lang="fr-FR" sz="2800" u="sng" dirty="0"/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8" y="2546745"/>
            <a:ext cx="952500" cy="95250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8" y="3777861"/>
            <a:ext cx="952500" cy="95250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46" y="3790928"/>
            <a:ext cx="952500" cy="9525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46" y="2546745"/>
            <a:ext cx="952500" cy="95250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54" y="2546745"/>
            <a:ext cx="952500" cy="95250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62" y="2546745"/>
            <a:ext cx="952500" cy="95250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70" y="2546745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54" y="3777861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8" y="2546745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86" y="2545851"/>
            <a:ext cx="952500" cy="952500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62" y="3787321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94" y="2545851"/>
            <a:ext cx="952500" cy="952500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02" y="2545851"/>
            <a:ext cx="952500" cy="952500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10" y="2545851"/>
            <a:ext cx="952500" cy="952500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70" y="3772210"/>
            <a:ext cx="952500" cy="9525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318" y="2545851"/>
            <a:ext cx="952500" cy="952500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8" y="3772210"/>
            <a:ext cx="952500" cy="952500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8349623" y="4033574"/>
            <a:ext cx="195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100x100pixels</a:t>
            </a:r>
            <a:endParaRPr lang="fr-FR" sz="2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18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726944" y="6488668"/>
            <a:ext cx="42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19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3" name="ZoneTexte 2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cxnSp>
        <p:nvCxnSpPr>
          <p:cNvPr id="53" name="Connecteur en angle 52"/>
          <p:cNvCxnSpPr>
            <a:stCxn id="3" idx="2"/>
            <a:endCxn id="50" idx="2"/>
          </p:cNvCxnSpPr>
          <p:nvPr/>
        </p:nvCxnSpPr>
        <p:spPr>
          <a:xfrm rot="5400000" flipH="1" flipV="1">
            <a:off x="2614200" y="3857111"/>
            <a:ext cx="338213" cy="4378389"/>
          </a:xfrm>
          <a:prstGeom prst="bentConnector3">
            <a:avLst>
              <a:gd name="adj1" fmla="val -179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2825529" y="650917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Supervisé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3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sp>
        <p:nvSpPr>
          <p:cNvPr id="118" name="ZoneTexte 117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19" name="Image 1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46" y="3385768"/>
            <a:ext cx="1071560" cy="1071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73" y="3143111"/>
            <a:ext cx="1288808" cy="1288808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2866240" y="3921548"/>
            <a:ext cx="1083591" cy="0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7222995" y="3944267"/>
            <a:ext cx="1083591" cy="0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41" y="2808344"/>
            <a:ext cx="2271845" cy="22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0" name="Image 1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0" name="Image 1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9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0" name="Image 1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2" name="Imag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cxnSp>
        <p:nvCxnSpPr>
          <p:cNvPr id="114" name="Connecteur droit avec flèche 113"/>
          <p:cNvCxnSpPr/>
          <p:nvPr/>
        </p:nvCxnSpPr>
        <p:spPr>
          <a:xfrm>
            <a:off x="4466096" y="5189194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Image 1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6" name="Image 1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cxnSp>
        <p:nvCxnSpPr>
          <p:cNvPr id="114" name="Connecteur droit avec flèche 113"/>
          <p:cNvCxnSpPr/>
          <p:nvPr/>
        </p:nvCxnSpPr>
        <p:spPr>
          <a:xfrm>
            <a:off x="4466096" y="5189194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Image 1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8" name="Image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9" name="ZoneTexte 128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30" name="Image 1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1" name="ZoneTexte 110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7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cxnSp>
        <p:nvCxnSpPr>
          <p:cNvPr id="114" name="Connecteur droit avec flèche 113"/>
          <p:cNvCxnSpPr/>
          <p:nvPr/>
        </p:nvCxnSpPr>
        <p:spPr>
          <a:xfrm>
            <a:off x="4466096" y="5189194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 1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15" name="ZoneTexte 114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cxnSp>
        <p:nvCxnSpPr>
          <p:cNvPr id="114" name="Connecteur droit avec flèche 113"/>
          <p:cNvCxnSpPr/>
          <p:nvPr/>
        </p:nvCxnSpPr>
        <p:spPr>
          <a:xfrm>
            <a:off x="4466096" y="5189194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2443711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2432986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2426597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30" name="ZoneTexte 129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31" name="Image 1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20" name="ZoneTexte 11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  <p:cxnSp>
        <p:nvCxnSpPr>
          <p:cNvPr id="114" name="Connecteur droit avec flèche 113"/>
          <p:cNvCxnSpPr/>
          <p:nvPr/>
        </p:nvCxnSpPr>
        <p:spPr>
          <a:xfrm>
            <a:off x="4466096" y="5189194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Ellipse 116"/>
          <p:cNvSpPr/>
          <p:nvPr/>
        </p:nvSpPr>
        <p:spPr>
          <a:xfrm>
            <a:off x="2443711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2432986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2426597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avec flèche 119"/>
          <p:cNvCxnSpPr/>
          <p:nvPr/>
        </p:nvCxnSpPr>
        <p:spPr>
          <a:xfrm flipH="1">
            <a:off x="2032623" y="60905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2021898" y="554321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/>
          <p:nvPr/>
        </p:nvCxnSpPr>
        <p:spPr>
          <a:xfrm flipH="1">
            <a:off x="2015509" y="4995865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Ellipse 124"/>
          <p:cNvSpPr/>
          <p:nvPr/>
        </p:nvSpPr>
        <p:spPr>
          <a:xfrm>
            <a:off x="1550239" y="544184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/>
          <p:cNvSpPr/>
          <p:nvPr/>
        </p:nvSpPr>
        <p:spPr>
          <a:xfrm>
            <a:off x="1539514" y="489449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>
            <a:off x="1533125" y="4347140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>
            <a:off x="1523907" y="656349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>
            <a:off x="1513182" y="601613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pic>
        <p:nvPicPr>
          <p:cNvPr id="136" name="Image 1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sp>
        <p:nvSpPr>
          <p:cNvPr id="137" name="ZoneTexte 136"/>
          <p:cNvSpPr txBox="1"/>
          <p:nvPr/>
        </p:nvSpPr>
        <p:spPr>
          <a:xfrm>
            <a:off x="221960" y="5846080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pic>
        <p:nvPicPr>
          <p:cNvPr id="138" name="Image 1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1" y="4923640"/>
            <a:ext cx="952500" cy="952500"/>
          </a:xfrm>
          <a:prstGeom prst="rect">
            <a:avLst/>
          </a:prstGeom>
        </p:spPr>
      </p:pic>
      <p:sp>
        <p:nvSpPr>
          <p:cNvPr id="131" name="ZoneTexte 130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98584" y="3238846"/>
            <a:ext cx="46054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u="sng" dirty="0" smtClean="0">
                <a:solidFill>
                  <a:srgbClr val="123A61"/>
                </a:solidFill>
              </a:rPr>
              <a:t>Performances</a:t>
            </a:r>
          </a:p>
          <a:p>
            <a:pPr algn="ctr"/>
            <a:r>
              <a:rPr lang="fr-FR" sz="2000" b="1" dirty="0" smtClean="0">
                <a:solidFill>
                  <a:srgbClr val="123A61"/>
                </a:solidFill>
              </a:rPr>
              <a:t>64,4 %</a:t>
            </a:r>
          </a:p>
          <a:p>
            <a:pPr algn="ctr"/>
            <a:r>
              <a:rPr lang="fr-FR" sz="2000" dirty="0" smtClean="0">
                <a:solidFill>
                  <a:srgbClr val="123A61"/>
                </a:solidFill>
              </a:rPr>
              <a:t>Entrainement </a:t>
            </a:r>
            <a:r>
              <a:rPr lang="fr-FR" sz="2000" dirty="0">
                <a:solidFill>
                  <a:srgbClr val="123A61"/>
                </a:solidFill>
              </a:rPr>
              <a:t>: Ꝏh </a:t>
            </a:r>
            <a:r>
              <a:rPr lang="fr-FR" sz="2000" dirty="0" smtClean="0">
                <a:solidFill>
                  <a:srgbClr val="123A61"/>
                </a:solidFill>
              </a:rPr>
              <a:t>CPU / 3min24 GPU  </a:t>
            </a: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969443"/>
            <a:ext cx="4625419" cy="34690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6" r="13683" b="26419"/>
          <a:stretch/>
        </p:blipFill>
        <p:spPr>
          <a:xfrm>
            <a:off x="0" y="1743959"/>
            <a:ext cx="12201335" cy="13422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0087" y="6347974"/>
            <a:ext cx="4445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rgbClr val="123A61"/>
                </a:solidFill>
              </a:rPr>
              <a:t>Evolution du </a:t>
            </a:r>
            <a:r>
              <a:rPr lang="fr-FR" sz="2000" dirty="0" err="1" smtClean="0">
                <a:solidFill>
                  <a:srgbClr val="123A61"/>
                </a:solidFill>
              </a:rPr>
              <a:t>loss</a:t>
            </a:r>
            <a:r>
              <a:rPr lang="fr-FR" sz="2000" dirty="0" smtClean="0">
                <a:solidFill>
                  <a:srgbClr val="123A61"/>
                </a:solidFill>
              </a:rPr>
              <a:t> pendant l’entrainement</a:t>
            </a:r>
            <a:endParaRPr lang="fr-FR" sz="2000" dirty="0"/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51577"/>
              </p:ext>
            </p:extLst>
          </p:nvPr>
        </p:nvGraphicFramePr>
        <p:xfrm>
          <a:off x="4963931" y="3329780"/>
          <a:ext cx="217549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497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Nb neurones/couche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10 000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1 024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256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64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17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u="sng" dirty="0" smtClean="0"/>
                        <a:t>Total paramètres </a:t>
                      </a:r>
                    </a:p>
                    <a:p>
                      <a:r>
                        <a:rPr lang="fr-FR" dirty="0" smtClean="0"/>
                        <a:t>10 519 616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6" b="6941"/>
          <a:stretch/>
        </p:blipFill>
        <p:spPr>
          <a:xfrm>
            <a:off x="8551243" y="4407181"/>
            <a:ext cx="2300138" cy="211623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1326263" y="5224249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2092959" y="522424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4411814" y="5224251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2869039" y="5224252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3635735" y="5224251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830288" y="521988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596984" y="5219882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8363680" y="521988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5076" y="4964652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</a:p>
          <a:p>
            <a:pPr algn="ctr"/>
            <a:r>
              <a:rPr lang="fr-FR" sz="1100" dirty="0" smtClean="0">
                <a:solidFill>
                  <a:srgbClr val="123A61"/>
                </a:solidFill>
              </a:rPr>
              <a:t>100x100</a:t>
            </a:r>
            <a:endParaRPr lang="fr-FR" sz="1100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924335" y="4673569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924335" y="4949212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924335" y="5246927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924335" y="552257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924335" y="5818134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924335" y="6093777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430368" y="4931734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430299" y="560808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10125813" y="4778183"/>
            <a:ext cx="304555" cy="25816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10125813" y="4778183"/>
            <a:ext cx="304486" cy="934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 flipV="1">
            <a:off x="10125813" y="5036348"/>
            <a:ext cx="304555" cy="174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10125813" y="5053826"/>
            <a:ext cx="304486" cy="6588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10125813" y="5036348"/>
            <a:ext cx="304555" cy="31519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10125813" y="5351541"/>
            <a:ext cx="304486" cy="36115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10125813" y="5036348"/>
            <a:ext cx="304555" cy="5908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10125813" y="5627184"/>
            <a:ext cx="304486" cy="8551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10125813" y="5712699"/>
            <a:ext cx="304486" cy="21004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10125813" y="5036348"/>
            <a:ext cx="304555" cy="8864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10125813" y="5036348"/>
            <a:ext cx="304555" cy="116204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10125813" y="5712699"/>
            <a:ext cx="304486" cy="48569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1767965" y="5472222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2527382" y="5472221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3294078" y="5472221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4070158" y="5472224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4836854" y="5472224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8031407" y="5467855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798103" y="5467855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1767965" y="5154533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1767965" y="5472222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1767965" y="4604764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1767965" y="5472222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571107" y="4775597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564800" y="5053826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564800" y="5351124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571107" y="5627184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564800" y="5922747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571107" y="6198391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rot="16200000">
            <a:off x="5186888" y="521988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5974806" y="5219882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cxnSp>
        <p:nvCxnSpPr>
          <p:cNvPr id="58" name="Connecteur droit avec flèche 57"/>
          <p:cNvCxnSpPr>
            <a:stCxn id="56" idx="2"/>
            <a:endCxn id="57" idx="0"/>
          </p:cNvCxnSpPr>
          <p:nvPr/>
        </p:nvCxnSpPr>
        <p:spPr>
          <a:xfrm flipV="1">
            <a:off x="6388007" y="5467855"/>
            <a:ext cx="29197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97" idx="2"/>
            <a:endCxn id="56" idx="0"/>
          </p:cNvCxnSpPr>
          <p:nvPr/>
        </p:nvCxnSpPr>
        <p:spPr>
          <a:xfrm flipV="1">
            <a:off x="5612933" y="5467858"/>
            <a:ext cx="279128" cy="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57" idx="2"/>
            <a:endCxn id="100" idx="0"/>
          </p:cNvCxnSpPr>
          <p:nvPr/>
        </p:nvCxnSpPr>
        <p:spPr>
          <a:xfrm>
            <a:off x="7175925" y="5467855"/>
            <a:ext cx="3595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10345918" y="511282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92" name="Ellipse 91"/>
          <p:cNvSpPr/>
          <p:nvPr/>
        </p:nvSpPr>
        <p:spPr>
          <a:xfrm>
            <a:off x="10936263" y="4711942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10936263" y="498758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Ellipse 142"/>
          <p:cNvSpPr/>
          <p:nvPr/>
        </p:nvSpPr>
        <p:spPr>
          <a:xfrm>
            <a:off x="10936263" y="556094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Ellipse 143"/>
          <p:cNvSpPr/>
          <p:nvPr/>
        </p:nvSpPr>
        <p:spPr>
          <a:xfrm>
            <a:off x="10936263" y="5856507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5" name="Connecteur droit 144"/>
          <p:cNvCxnSpPr>
            <a:stCxn id="110" idx="6"/>
            <a:endCxn id="92" idx="2"/>
          </p:cNvCxnSpPr>
          <p:nvPr/>
        </p:nvCxnSpPr>
        <p:spPr>
          <a:xfrm flipV="1">
            <a:off x="10631846" y="4816556"/>
            <a:ext cx="304417" cy="21979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/>
          <p:cNvCxnSpPr>
            <a:stCxn id="110" idx="6"/>
            <a:endCxn id="93" idx="2"/>
          </p:cNvCxnSpPr>
          <p:nvPr/>
        </p:nvCxnSpPr>
        <p:spPr>
          <a:xfrm>
            <a:off x="10631846" y="5036348"/>
            <a:ext cx="304417" cy="5585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/>
          <p:cNvCxnSpPr>
            <a:stCxn id="110" idx="6"/>
            <a:endCxn id="143" idx="2"/>
          </p:cNvCxnSpPr>
          <p:nvPr/>
        </p:nvCxnSpPr>
        <p:spPr>
          <a:xfrm>
            <a:off x="10631846" y="5036348"/>
            <a:ext cx="304417" cy="62920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>
            <a:stCxn id="110" idx="6"/>
            <a:endCxn id="144" idx="2"/>
          </p:cNvCxnSpPr>
          <p:nvPr/>
        </p:nvCxnSpPr>
        <p:spPr>
          <a:xfrm>
            <a:off x="10631846" y="5036348"/>
            <a:ext cx="304417" cy="9247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/>
          <p:cNvCxnSpPr>
            <a:stCxn id="111" idx="6"/>
            <a:endCxn id="92" idx="2"/>
          </p:cNvCxnSpPr>
          <p:nvPr/>
        </p:nvCxnSpPr>
        <p:spPr>
          <a:xfrm flipV="1">
            <a:off x="10631777" y="4816556"/>
            <a:ext cx="304486" cy="89614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/>
          <p:cNvCxnSpPr>
            <a:stCxn id="111" idx="6"/>
            <a:endCxn id="93" idx="2"/>
          </p:cNvCxnSpPr>
          <p:nvPr/>
        </p:nvCxnSpPr>
        <p:spPr>
          <a:xfrm flipV="1">
            <a:off x="10631777" y="5092199"/>
            <a:ext cx="304486" cy="6205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/>
          <p:cNvCxnSpPr>
            <a:stCxn id="111" idx="6"/>
            <a:endCxn id="143" idx="2"/>
          </p:cNvCxnSpPr>
          <p:nvPr/>
        </p:nvCxnSpPr>
        <p:spPr>
          <a:xfrm flipV="1">
            <a:off x="10631777" y="5665557"/>
            <a:ext cx="304486" cy="471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/>
          <p:cNvCxnSpPr>
            <a:stCxn id="111" idx="6"/>
            <a:endCxn id="144" idx="2"/>
          </p:cNvCxnSpPr>
          <p:nvPr/>
        </p:nvCxnSpPr>
        <p:spPr>
          <a:xfrm>
            <a:off x="10631777" y="5712699"/>
            <a:ext cx="304486" cy="2484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ZoneTexte 152"/>
          <p:cNvSpPr txBox="1"/>
          <p:nvPr/>
        </p:nvSpPr>
        <p:spPr>
          <a:xfrm>
            <a:off x="10865320" y="51145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1932848" y="648155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32x3x3</a:t>
            </a:r>
            <a:endParaRPr lang="fr-FR" sz="1200" dirty="0"/>
          </a:p>
        </p:txBody>
      </p:sp>
      <p:sp>
        <p:nvSpPr>
          <p:cNvPr id="154" name="ZoneTexte 153"/>
          <p:cNvSpPr txBox="1"/>
          <p:nvPr/>
        </p:nvSpPr>
        <p:spPr>
          <a:xfrm>
            <a:off x="3493479" y="647333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32x3x3</a:t>
            </a:r>
            <a:endParaRPr lang="fr-FR" sz="1200" dirty="0"/>
          </a:p>
        </p:txBody>
      </p:sp>
      <p:sp>
        <p:nvSpPr>
          <p:cNvPr id="155" name="ZoneTexte 154"/>
          <p:cNvSpPr txBox="1"/>
          <p:nvPr/>
        </p:nvSpPr>
        <p:spPr>
          <a:xfrm>
            <a:off x="7485083" y="6469225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64x3x3</a:t>
            </a:r>
            <a:endParaRPr lang="fr-FR" sz="1200" dirty="0"/>
          </a:p>
        </p:txBody>
      </p:sp>
      <p:sp>
        <p:nvSpPr>
          <p:cNvPr id="156" name="ZoneTexte 155"/>
          <p:cNvSpPr txBox="1"/>
          <p:nvPr/>
        </p:nvSpPr>
        <p:spPr>
          <a:xfrm>
            <a:off x="5811624" y="6473335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64x3x3</a:t>
            </a:r>
            <a:endParaRPr lang="fr-FR" sz="12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5077087" y="640930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2x2</a:t>
            </a:r>
          </a:p>
          <a:p>
            <a:pPr algn="ctr"/>
            <a:r>
              <a:rPr lang="fr-FR" sz="1200" dirty="0" smtClean="0"/>
              <a:t>0,5 DO</a:t>
            </a:r>
            <a:endParaRPr lang="fr-FR" sz="12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9019051" y="640752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2x2</a:t>
            </a:r>
          </a:p>
          <a:p>
            <a:pPr algn="ctr"/>
            <a:r>
              <a:rPr lang="fr-FR" sz="1200" dirty="0" smtClean="0"/>
              <a:t>0,5 DO</a:t>
            </a:r>
            <a:endParaRPr lang="fr-FR" sz="1200" dirty="0"/>
          </a:p>
        </p:txBody>
      </p:sp>
      <p:sp>
        <p:nvSpPr>
          <p:cNvPr id="159" name="ZoneTexte 158"/>
          <p:cNvSpPr txBox="1"/>
          <p:nvPr/>
        </p:nvSpPr>
        <p:spPr>
          <a:xfrm>
            <a:off x="2806480" y="6435011"/>
            <a:ext cx="50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ReLU</a:t>
            </a:r>
            <a:endParaRPr lang="fr-FR" sz="1200" dirty="0"/>
          </a:p>
        </p:txBody>
      </p:sp>
      <p:sp>
        <p:nvSpPr>
          <p:cNvPr id="160" name="ZoneTexte 159"/>
          <p:cNvSpPr txBox="1"/>
          <p:nvPr/>
        </p:nvSpPr>
        <p:spPr>
          <a:xfrm>
            <a:off x="4332816" y="6435015"/>
            <a:ext cx="50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ReLU</a:t>
            </a:r>
            <a:endParaRPr lang="fr-FR" sz="1200" dirty="0"/>
          </a:p>
        </p:txBody>
      </p:sp>
      <p:sp>
        <p:nvSpPr>
          <p:cNvPr id="161" name="ZoneTexte 160"/>
          <p:cNvSpPr txBox="1"/>
          <p:nvPr/>
        </p:nvSpPr>
        <p:spPr>
          <a:xfrm>
            <a:off x="6672671" y="6450081"/>
            <a:ext cx="50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ReLU</a:t>
            </a:r>
            <a:endParaRPr lang="fr-FR" sz="1200" dirty="0"/>
          </a:p>
        </p:txBody>
      </p:sp>
      <p:sp>
        <p:nvSpPr>
          <p:cNvPr id="162" name="ZoneTexte 161"/>
          <p:cNvSpPr txBox="1"/>
          <p:nvPr/>
        </p:nvSpPr>
        <p:spPr>
          <a:xfrm>
            <a:off x="8295658" y="6436034"/>
            <a:ext cx="50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ReLU</a:t>
            </a:r>
            <a:endParaRPr lang="fr-FR" sz="1200" dirty="0"/>
          </a:p>
        </p:txBody>
      </p:sp>
      <p:sp>
        <p:nvSpPr>
          <p:cNvPr id="163" name="ZoneTexte 162"/>
          <p:cNvSpPr txBox="1"/>
          <p:nvPr/>
        </p:nvSpPr>
        <p:spPr>
          <a:xfrm>
            <a:off x="10354631" y="641636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64</a:t>
            </a:r>
            <a:endParaRPr lang="fr-FR" sz="1200" dirty="0"/>
          </a:p>
        </p:txBody>
      </p:sp>
      <p:sp>
        <p:nvSpPr>
          <p:cNvPr id="164" name="ZoneTexte 163"/>
          <p:cNvSpPr txBox="1"/>
          <p:nvPr/>
        </p:nvSpPr>
        <p:spPr>
          <a:xfrm>
            <a:off x="10860578" y="643501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17</a:t>
            </a:r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8" y="5002042"/>
            <a:ext cx="952500" cy="952500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888753" y="602736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100x100</a:t>
            </a:r>
            <a:endParaRPr lang="fr-FR" sz="1200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08" y="1563984"/>
            <a:ext cx="8131103" cy="2747081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83" y="3083893"/>
            <a:ext cx="1288808" cy="1288808"/>
          </a:xfrm>
          <a:prstGeom prst="rect">
            <a:avLst/>
          </a:prstGeom>
        </p:spPr>
      </p:pic>
      <p:sp>
        <p:nvSpPr>
          <p:cNvPr id="12" name="Rectangle à coins arrondis 11"/>
          <p:cNvSpPr/>
          <p:nvPr/>
        </p:nvSpPr>
        <p:spPr>
          <a:xfrm>
            <a:off x="5231874" y="1828800"/>
            <a:ext cx="4270343" cy="164969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696189" y="2072211"/>
            <a:ext cx="134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</a:t>
            </a:r>
            <a:r>
              <a:rPr lang="fr-FR" dirty="0" smtClean="0"/>
              <a:t>te internet</a:t>
            </a:r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7572864" y="2653646"/>
            <a:ext cx="1781667" cy="2804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85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5511536" y="2653646"/>
            <a:ext cx="1781667" cy="2804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85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9513706" y="3354530"/>
            <a:ext cx="959473" cy="33093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5231874" y="4329872"/>
            <a:ext cx="4270343" cy="164969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6696189" y="4573283"/>
            <a:ext cx="134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</a:t>
            </a:r>
            <a:r>
              <a:rPr lang="fr-FR" dirty="0" smtClean="0"/>
              <a:t>te internet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7572864" y="5154718"/>
            <a:ext cx="1781667" cy="2804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85" dirty="0" smtClean="0">
                <a:solidFill>
                  <a:schemeClr val="accent1">
                    <a:lumMod val="50000"/>
                  </a:schemeClr>
                </a:solidFill>
              </a:rPr>
              <a:t>p@ssw0rd</a:t>
            </a:r>
            <a:endParaRPr lang="fr-FR" sz="1885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5511536" y="5154718"/>
            <a:ext cx="1781667" cy="28044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85" dirty="0" smtClean="0">
                <a:solidFill>
                  <a:schemeClr val="accent1">
                    <a:lumMod val="50000"/>
                  </a:schemeClr>
                </a:solidFill>
              </a:rPr>
              <a:t>email@mail.fr</a:t>
            </a:r>
            <a:endParaRPr lang="fr-FR" sz="1885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92" y="1863027"/>
            <a:ext cx="354697" cy="35469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160" y="3311661"/>
            <a:ext cx="798034" cy="798034"/>
          </a:xfrm>
          <a:prstGeom prst="rect">
            <a:avLst/>
          </a:prstGeom>
        </p:spPr>
      </p:pic>
      <p:cxnSp>
        <p:nvCxnSpPr>
          <p:cNvPr id="26" name="Connecteur droit avec flèche 25"/>
          <p:cNvCxnSpPr/>
          <p:nvPr/>
        </p:nvCxnSpPr>
        <p:spPr>
          <a:xfrm flipH="1">
            <a:off x="9557451" y="4072771"/>
            <a:ext cx="915728" cy="424227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  <p:sp>
        <p:nvSpPr>
          <p:cNvPr id="12" name="ZoneTexte 1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24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1681762"/>
            <a:ext cx="4259770" cy="304269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1485818"/>
            <a:ext cx="4579442" cy="343458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279070" y="5171622"/>
            <a:ext cx="4605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u="sng" dirty="0" smtClean="0">
                <a:solidFill>
                  <a:srgbClr val="123A61"/>
                </a:solidFill>
              </a:rPr>
              <a:t>Performances</a:t>
            </a:r>
          </a:p>
          <a:p>
            <a:pPr algn="ctr"/>
            <a:r>
              <a:rPr lang="fr-FR" sz="2000" b="1" dirty="0" smtClean="0">
                <a:solidFill>
                  <a:srgbClr val="123A61"/>
                </a:solidFill>
              </a:rPr>
              <a:t>97,1 %</a:t>
            </a:r>
          </a:p>
          <a:p>
            <a:pPr algn="ctr"/>
            <a:r>
              <a:rPr lang="fr-FR" sz="2000" dirty="0" smtClean="0">
                <a:solidFill>
                  <a:srgbClr val="123A61"/>
                </a:solidFill>
              </a:rPr>
              <a:t>Entrainement : ~5min GPU</a:t>
            </a:r>
          </a:p>
          <a:p>
            <a:pPr algn="ctr"/>
            <a:r>
              <a:rPr lang="fr-FR" sz="2000" dirty="0" smtClean="0">
                <a:solidFill>
                  <a:srgbClr val="123A61"/>
                </a:solidFill>
              </a:rPr>
              <a:t>Nombre de paramètres : ~9M   </a:t>
            </a:r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25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789038" y="145299"/>
            <a:ext cx="10515600" cy="24071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38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DEMO</a:t>
            </a:r>
            <a:endParaRPr lang="fr-FR" sz="138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b="3853"/>
          <a:stretch/>
        </p:blipFill>
        <p:spPr>
          <a:xfrm>
            <a:off x="3712134" y="2774770"/>
            <a:ext cx="4669408" cy="348039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613000" y="6255164"/>
            <a:ext cx="2659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Photo réalisée avec trucage pour la blague</a:t>
            </a:r>
            <a:endParaRPr lang="fr-FR" sz="10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26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27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smtClean="0"/>
              <a:t>MDP</a:t>
            </a:r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27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84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smtClean="0"/>
              <a:t>MDP</a:t>
            </a:r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28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318" name="Rectangle à coins arrondis 317"/>
          <p:cNvSpPr/>
          <p:nvPr/>
        </p:nvSpPr>
        <p:spPr>
          <a:xfrm>
            <a:off x="804834" y="2319952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9" name="Rectangle à coins arrondis 318"/>
          <p:cNvSpPr/>
          <p:nvPr/>
        </p:nvSpPr>
        <p:spPr>
          <a:xfrm>
            <a:off x="7009242" y="2319951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0" name="ZoneTexte 319"/>
          <p:cNvSpPr txBox="1"/>
          <p:nvPr/>
        </p:nvSpPr>
        <p:spPr>
          <a:xfrm>
            <a:off x="2251355" y="1673620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321" name="ZoneTexte 320"/>
          <p:cNvSpPr txBox="1"/>
          <p:nvPr/>
        </p:nvSpPr>
        <p:spPr>
          <a:xfrm>
            <a:off x="8269814" y="1673619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322" name="Rectangle à coins arrondis 321"/>
          <p:cNvSpPr/>
          <p:nvPr/>
        </p:nvSpPr>
        <p:spPr>
          <a:xfrm>
            <a:off x="2841516" y="3837666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3" name="Rectangle à coins arrondis 322"/>
          <p:cNvSpPr/>
          <p:nvPr/>
        </p:nvSpPr>
        <p:spPr>
          <a:xfrm>
            <a:off x="7668625" y="3837666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4" name="Cylindre 323"/>
          <p:cNvSpPr/>
          <p:nvPr/>
        </p:nvSpPr>
        <p:spPr>
          <a:xfrm>
            <a:off x="9769726" y="2701738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5" name="Rectangle à coins arrondis 324"/>
          <p:cNvSpPr/>
          <p:nvPr/>
        </p:nvSpPr>
        <p:spPr>
          <a:xfrm>
            <a:off x="7838846" y="5449959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6" name="Rectangle à coins arrondis 325"/>
          <p:cNvSpPr/>
          <p:nvPr/>
        </p:nvSpPr>
        <p:spPr>
          <a:xfrm>
            <a:off x="3019579" y="5487197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7" name="Rectangle à coins arrondis 326"/>
          <p:cNvSpPr/>
          <p:nvPr/>
        </p:nvSpPr>
        <p:spPr>
          <a:xfrm>
            <a:off x="1332736" y="2965688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28" name="Image 3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81" y="3993705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329" name="Ellipse 328"/>
          <p:cNvSpPr/>
          <p:nvPr/>
        </p:nvSpPr>
        <p:spPr>
          <a:xfrm>
            <a:off x="3329795" y="59208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0" name="Ellipse 329"/>
          <p:cNvSpPr/>
          <p:nvPr/>
        </p:nvSpPr>
        <p:spPr>
          <a:xfrm>
            <a:off x="3329794" y="60252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1" name="Ellipse 330"/>
          <p:cNvSpPr/>
          <p:nvPr/>
        </p:nvSpPr>
        <p:spPr>
          <a:xfrm>
            <a:off x="3329794" y="61258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2" name="Ellipse 331"/>
          <p:cNvSpPr/>
          <p:nvPr/>
        </p:nvSpPr>
        <p:spPr>
          <a:xfrm>
            <a:off x="3329794" y="622649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3" name="Ellipse 332"/>
          <p:cNvSpPr/>
          <p:nvPr/>
        </p:nvSpPr>
        <p:spPr>
          <a:xfrm>
            <a:off x="3897485" y="59208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4" name="Ellipse 333"/>
          <p:cNvSpPr/>
          <p:nvPr/>
        </p:nvSpPr>
        <p:spPr>
          <a:xfrm>
            <a:off x="3897484" y="60252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5" name="Ellipse 334"/>
          <p:cNvSpPr/>
          <p:nvPr/>
        </p:nvSpPr>
        <p:spPr>
          <a:xfrm>
            <a:off x="3897484" y="61258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6" name="Ellipse 335"/>
          <p:cNvSpPr/>
          <p:nvPr/>
        </p:nvSpPr>
        <p:spPr>
          <a:xfrm>
            <a:off x="3897484" y="622649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7" name="Ellipse 336"/>
          <p:cNvSpPr/>
          <p:nvPr/>
        </p:nvSpPr>
        <p:spPr>
          <a:xfrm>
            <a:off x="3613639" y="598265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8" name="Ellipse 337"/>
          <p:cNvSpPr/>
          <p:nvPr/>
        </p:nvSpPr>
        <p:spPr>
          <a:xfrm>
            <a:off x="3613638" y="608705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9" name="Ellipse 338"/>
          <p:cNvSpPr/>
          <p:nvPr/>
        </p:nvSpPr>
        <p:spPr>
          <a:xfrm>
            <a:off x="3613638" y="618766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40" name="Connecteur droit 339"/>
          <p:cNvCxnSpPr/>
          <p:nvPr/>
        </p:nvCxnSpPr>
        <p:spPr>
          <a:xfrm>
            <a:off x="3375514" y="594373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eur droit 340"/>
          <p:cNvCxnSpPr/>
          <p:nvPr/>
        </p:nvCxnSpPr>
        <p:spPr>
          <a:xfrm>
            <a:off x="3375514" y="5943732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necteur droit 341"/>
          <p:cNvCxnSpPr/>
          <p:nvPr/>
        </p:nvCxnSpPr>
        <p:spPr>
          <a:xfrm>
            <a:off x="3375514" y="5943732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necteur droit 342"/>
          <p:cNvCxnSpPr/>
          <p:nvPr/>
        </p:nvCxnSpPr>
        <p:spPr>
          <a:xfrm flipV="1">
            <a:off x="3375513" y="6005515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necteur droit 343"/>
          <p:cNvCxnSpPr/>
          <p:nvPr/>
        </p:nvCxnSpPr>
        <p:spPr>
          <a:xfrm>
            <a:off x="3375513" y="6048134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necteur droit 344"/>
          <p:cNvCxnSpPr/>
          <p:nvPr/>
        </p:nvCxnSpPr>
        <p:spPr>
          <a:xfrm>
            <a:off x="3375513" y="6048134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eur droit 345"/>
          <p:cNvCxnSpPr/>
          <p:nvPr/>
        </p:nvCxnSpPr>
        <p:spPr>
          <a:xfrm flipV="1">
            <a:off x="3375513" y="6005515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necteur droit 346"/>
          <p:cNvCxnSpPr/>
          <p:nvPr/>
        </p:nvCxnSpPr>
        <p:spPr>
          <a:xfrm flipV="1">
            <a:off x="3375513" y="6109917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necteur droit 347"/>
          <p:cNvCxnSpPr/>
          <p:nvPr/>
        </p:nvCxnSpPr>
        <p:spPr>
          <a:xfrm>
            <a:off x="3375513" y="6148745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eur droit 348"/>
          <p:cNvCxnSpPr/>
          <p:nvPr/>
        </p:nvCxnSpPr>
        <p:spPr>
          <a:xfrm flipV="1">
            <a:off x="3375513" y="6005515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necteur droit 349"/>
          <p:cNvCxnSpPr/>
          <p:nvPr/>
        </p:nvCxnSpPr>
        <p:spPr>
          <a:xfrm flipV="1">
            <a:off x="3375513" y="6109917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necteur droit 350"/>
          <p:cNvCxnSpPr/>
          <p:nvPr/>
        </p:nvCxnSpPr>
        <p:spPr>
          <a:xfrm flipV="1">
            <a:off x="3375513" y="6210528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eur droit 351"/>
          <p:cNvCxnSpPr/>
          <p:nvPr/>
        </p:nvCxnSpPr>
        <p:spPr>
          <a:xfrm flipV="1">
            <a:off x="3659357" y="5943732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eur droit 352"/>
          <p:cNvCxnSpPr/>
          <p:nvPr/>
        </p:nvCxnSpPr>
        <p:spPr>
          <a:xfrm>
            <a:off x="3659358" y="6005515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cteur droit 353"/>
          <p:cNvCxnSpPr/>
          <p:nvPr/>
        </p:nvCxnSpPr>
        <p:spPr>
          <a:xfrm>
            <a:off x="3659357" y="6005515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necteur droit 354"/>
          <p:cNvCxnSpPr/>
          <p:nvPr/>
        </p:nvCxnSpPr>
        <p:spPr>
          <a:xfrm>
            <a:off x="3659357" y="6005515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Connecteur droit 355"/>
          <p:cNvCxnSpPr/>
          <p:nvPr/>
        </p:nvCxnSpPr>
        <p:spPr>
          <a:xfrm flipV="1">
            <a:off x="3659357" y="5943732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eur droit 356"/>
          <p:cNvCxnSpPr/>
          <p:nvPr/>
        </p:nvCxnSpPr>
        <p:spPr>
          <a:xfrm flipV="1">
            <a:off x="3659357" y="6048134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necteur droit 357"/>
          <p:cNvCxnSpPr/>
          <p:nvPr/>
        </p:nvCxnSpPr>
        <p:spPr>
          <a:xfrm>
            <a:off x="3659357" y="6109917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eur droit 358"/>
          <p:cNvCxnSpPr/>
          <p:nvPr/>
        </p:nvCxnSpPr>
        <p:spPr>
          <a:xfrm>
            <a:off x="3659357" y="6109917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necteur droit 359"/>
          <p:cNvCxnSpPr/>
          <p:nvPr/>
        </p:nvCxnSpPr>
        <p:spPr>
          <a:xfrm flipV="1">
            <a:off x="3659357" y="5943732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Connecteur droit 360"/>
          <p:cNvCxnSpPr/>
          <p:nvPr/>
        </p:nvCxnSpPr>
        <p:spPr>
          <a:xfrm flipV="1">
            <a:off x="3659357" y="6048134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necteur droit 361"/>
          <p:cNvCxnSpPr/>
          <p:nvPr/>
        </p:nvCxnSpPr>
        <p:spPr>
          <a:xfrm flipV="1">
            <a:off x="3659357" y="6148745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necteur droit 362"/>
          <p:cNvCxnSpPr/>
          <p:nvPr/>
        </p:nvCxnSpPr>
        <p:spPr>
          <a:xfrm>
            <a:off x="3659357" y="6210528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Ellipse 363"/>
          <p:cNvSpPr/>
          <p:nvPr/>
        </p:nvSpPr>
        <p:spPr>
          <a:xfrm>
            <a:off x="8171922" y="588363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5" name="Ellipse 364"/>
          <p:cNvSpPr/>
          <p:nvPr/>
        </p:nvSpPr>
        <p:spPr>
          <a:xfrm>
            <a:off x="8171921" y="598803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6" name="Ellipse 365"/>
          <p:cNvSpPr/>
          <p:nvPr/>
        </p:nvSpPr>
        <p:spPr>
          <a:xfrm>
            <a:off x="8171921" y="608864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7" name="Ellipse 366"/>
          <p:cNvSpPr/>
          <p:nvPr/>
        </p:nvSpPr>
        <p:spPr>
          <a:xfrm>
            <a:off x="8171921" y="618925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8" name="Ellipse 367"/>
          <p:cNvSpPr/>
          <p:nvPr/>
        </p:nvSpPr>
        <p:spPr>
          <a:xfrm>
            <a:off x="8739612" y="588363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9" name="Ellipse 368"/>
          <p:cNvSpPr/>
          <p:nvPr/>
        </p:nvSpPr>
        <p:spPr>
          <a:xfrm>
            <a:off x="8739611" y="598803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0" name="Ellipse 369"/>
          <p:cNvSpPr/>
          <p:nvPr/>
        </p:nvSpPr>
        <p:spPr>
          <a:xfrm>
            <a:off x="8739611" y="608864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1" name="Ellipse 370"/>
          <p:cNvSpPr/>
          <p:nvPr/>
        </p:nvSpPr>
        <p:spPr>
          <a:xfrm>
            <a:off x="8739611" y="618925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2" name="Ellipse 371"/>
          <p:cNvSpPr/>
          <p:nvPr/>
        </p:nvSpPr>
        <p:spPr>
          <a:xfrm>
            <a:off x="8455766" y="594541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3" name="Ellipse 372"/>
          <p:cNvSpPr/>
          <p:nvPr/>
        </p:nvSpPr>
        <p:spPr>
          <a:xfrm>
            <a:off x="8455765" y="604981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4" name="Ellipse 373"/>
          <p:cNvSpPr/>
          <p:nvPr/>
        </p:nvSpPr>
        <p:spPr>
          <a:xfrm>
            <a:off x="8455765" y="615043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5" name="Connecteur droit 374"/>
          <p:cNvCxnSpPr/>
          <p:nvPr/>
        </p:nvCxnSpPr>
        <p:spPr>
          <a:xfrm>
            <a:off x="8217641" y="5906494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necteur droit 375"/>
          <p:cNvCxnSpPr/>
          <p:nvPr/>
        </p:nvCxnSpPr>
        <p:spPr>
          <a:xfrm>
            <a:off x="8217641" y="5906494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376"/>
          <p:cNvCxnSpPr/>
          <p:nvPr/>
        </p:nvCxnSpPr>
        <p:spPr>
          <a:xfrm>
            <a:off x="8217641" y="5906494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necteur droit 377"/>
          <p:cNvCxnSpPr/>
          <p:nvPr/>
        </p:nvCxnSpPr>
        <p:spPr>
          <a:xfrm flipV="1">
            <a:off x="8217640" y="5968277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Connecteur droit 378"/>
          <p:cNvCxnSpPr/>
          <p:nvPr/>
        </p:nvCxnSpPr>
        <p:spPr>
          <a:xfrm>
            <a:off x="8217640" y="6010896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necteur droit 379"/>
          <p:cNvCxnSpPr/>
          <p:nvPr/>
        </p:nvCxnSpPr>
        <p:spPr>
          <a:xfrm>
            <a:off x="8217640" y="6010896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necteur droit 380"/>
          <p:cNvCxnSpPr/>
          <p:nvPr/>
        </p:nvCxnSpPr>
        <p:spPr>
          <a:xfrm flipV="1">
            <a:off x="8217640" y="5968277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necteur droit 381"/>
          <p:cNvCxnSpPr/>
          <p:nvPr/>
        </p:nvCxnSpPr>
        <p:spPr>
          <a:xfrm flipV="1">
            <a:off x="8217640" y="6072679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cteur droit 382"/>
          <p:cNvCxnSpPr/>
          <p:nvPr/>
        </p:nvCxnSpPr>
        <p:spPr>
          <a:xfrm>
            <a:off x="8217640" y="611150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cteur droit 383"/>
          <p:cNvCxnSpPr/>
          <p:nvPr/>
        </p:nvCxnSpPr>
        <p:spPr>
          <a:xfrm flipV="1">
            <a:off x="8217640" y="5968277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necteur droit 384"/>
          <p:cNvCxnSpPr/>
          <p:nvPr/>
        </p:nvCxnSpPr>
        <p:spPr>
          <a:xfrm flipV="1">
            <a:off x="8217640" y="6072679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necteur droit 385"/>
          <p:cNvCxnSpPr/>
          <p:nvPr/>
        </p:nvCxnSpPr>
        <p:spPr>
          <a:xfrm flipV="1">
            <a:off x="8217640" y="6173290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Connecteur droit 386"/>
          <p:cNvCxnSpPr/>
          <p:nvPr/>
        </p:nvCxnSpPr>
        <p:spPr>
          <a:xfrm flipV="1">
            <a:off x="8501484" y="5906494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Connecteur droit 387"/>
          <p:cNvCxnSpPr/>
          <p:nvPr/>
        </p:nvCxnSpPr>
        <p:spPr>
          <a:xfrm>
            <a:off x="8501485" y="5968277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Connecteur droit 388"/>
          <p:cNvCxnSpPr/>
          <p:nvPr/>
        </p:nvCxnSpPr>
        <p:spPr>
          <a:xfrm>
            <a:off x="8501484" y="5968277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onnecteur droit 389"/>
          <p:cNvCxnSpPr/>
          <p:nvPr/>
        </p:nvCxnSpPr>
        <p:spPr>
          <a:xfrm>
            <a:off x="8501484" y="5968277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Connecteur droit 390"/>
          <p:cNvCxnSpPr/>
          <p:nvPr/>
        </p:nvCxnSpPr>
        <p:spPr>
          <a:xfrm flipV="1">
            <a:off x="8501484" y="5906494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Connecteur droit 391"/>
          <p:cNvCxnSpPr/>
          <p:nvPr/>
        </p:nvCxnSpPr>
        <p:spPr>
          <a:xfrm flipV="1">
            <a:off x="8501484" y="6010896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Connecteur droit 392"/>
          <p:cNvCxnSpPr/>
          <p:nvPr/>
        </p:nvCxnSpPr>
        <p:spPr>
          <a:xfrm>
            <a:off x="8501484" y="6072679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necteur droit 393"/>
          <p:cNvCxnSpPr/>
          <p:nvPr/>
        </p:nvCxnSpPr>
        <p:spPr>
          <a:xfrm>
            <a:off x="8501484" y="6072679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eur droit 394"/>
          <p:cNvCxnSpPr/>
          <p:nvPr/>
        </p:nvCxnSpPr>
        <p:spPr>
          <a:xfrm flipV="1">
            <a:off x="8501484" y="5906494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cteur droit 395"/>
          <p:cNvCxnSpPr/>
          <p:nvPr/>
        </p:nvCxnSpPr>
        <p:spPr>
          <a:xfrm flipV="1">
            <a:off x="8501484" y="6010896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necteur droit 396"/>
          <p:cNvCxnSpPr/>
          <p:nvPr/>
        </p:nvCxnSpPr>
        <p:spPr>
          <a:xfrm flipV="1">
            <a:off x="8501484" y="6111507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eur droit 397"/>
          <p:cNvCxnSpPr/>
          <p:nvPr/>
        </p:nvCxnSpPr>
        <p:spPr>
          <a:xfrm>
            <a:off x="8501484" y="6173290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eur droit avec flèche 398"/>
          <p:cNvCxnSpPr/>
          <p:nvPr/>
        </p:nvCxnSpPr>
        <p:spPr>
          <a:xfrm>
            <a:off x="3628655" y="5034870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Connecteur droit avec flèche 399"/>
          <p:cNvCxnSpPr/>
          <p:nvPr/>
        </p:nvCxnSpPr>
        <p:spPr>
          <a:xfrm>
            <a:off x="1931339" y="3837666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Connecteur droit avec flèche 400"/>
          <p:cNvCxnSpPr/>
          <p:nvPr/>
        </p:nvCxnSpPr>
        <p:spPr>
          <a:xfrm flipV="1">
            <a:off x="9242902" y="4040344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necteur droit avec flèche 401"/>
          <p:cNvCxnSpPr/>
          <p:nvPr/>
        </p:nvCxnSpPr>
        <p:spPr>
          <a:xfrm>
            <a:off x="8455764" y="5034870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3" name="Image 4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88" y="4853963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404" name="Connecteur droit avec flèche 403"/>
          <p:cNvCxnSpPr/>
          <p:nvPr/>
        </p:nvCxnSpPr>
        <p:spPr>
          <a:xfrm>
            <a:off x="9242902" y="4436268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5" name="Image 4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24" y="3341265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406" name="ZoneTexte 405"/>
          <p:cNvSpPr txBox="1"/>
          <p:nvPr/>
        </p:nvSpPr>
        <p:spPr>
          <a:xfrm>
            <a:off x="1931338" y="4066936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407" name="ZoneTexte 406"/>
          <p:cNvSpPr txBox="1"/>
          <p:nvPr/>
        </p:nvSpPr>
        <p:spPr>
          <a:xfrm>
            <a:off x="2863349" y="5057730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408" name="ZoneTexte 407"/>
          <p:cNvSpPr txBox="1"/>
          <p:nvPr/>
        </p:nvSpPr>
        <p:spPr>
          <a:xfrm>
            <a:off x="3685909" y="508062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409" name="ZoneTexte 408"/>
          <p:cNvSpPr txBox="1"/>
          <p:nvPr/>
        </p:nvSpPr>
        <p:spPr>
          <a:xfrm>
            <a:off x="9194779" y="5000069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410" name="ZoneTexte 409"/>
          <p:cNvSpPr txBox="1"/>
          <p:nvPr/>
        </p:nvSpPr>
        <p:spPr>
          <a:xfrm>
            <a:off x="9611400" y="4199153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411" name="Connecteur droit avec flèche 410"/>
          <p:cNvCxnSpPr/>
          <p:nvPr/>
        </p:nvCxnSpPr>
        <p:spPr>
          <a:xfrm flipV="1">
            <a:off x="9072681" y="5292769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" name="Image 4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89" y="3996246"/>
            <a:ext cx="882618" cy="882618"/>
          </a:xfrm>
          <a:prstGeom prst="rect">
            <a:avLst/>
          </a:prstGeom>
        </p:spPr>
      </p:pic>
      <p:cxnSp>
        <p:nvCxnSpPr>
          <p:cNvPr id="413" name="Connecteur droit avec flèche 412"/>
          <p:cNvCxnSpPr/>
          <p:nvPr/>
        </p:nvCxnSpPr>
        <p:spPr>
          <a:xfrm>
            <a:off x="4415793" y="4436268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cteur droit avec flèche 413"/>
          <p:cNvCxnSpPr/>
          <p:nvPr/>
        </p:nvCxnSpPr>
        <p:spPr>
          <a:xfrm flipV="1">
            <a:off x="6438407" y="4436268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" name="Image 4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75" y="2015537"/>
            <a:ext cx="882618" cy="882618"/>
          </a:xfrm>
          <a:prstGeom prst="rect">
            <a:avLst/>
          </a:prstGeom>
        </p:spPr>
      </p:pic>
      <p:sp>
        <p:nvSpPr>
          <p:cNvPr id="416" name="ZoneTexte 415"/>
          <p:cNvSpPr txBox="1"/>
          <p:nvPr/>
        </p:nvSpPr>
        <p:spPr>
          <a:xfrm>
            <a:off x="5405315" y="4822592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417" name="Image 4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82" y="3591360"/>
            <a:ext cx="332753" cy="332753"/>
          </a:xfrm>
          <a:prstGeom prst="rect">
            <a:avLst/>
          </a:prstGeom>
        </p:spPr>
      </p:pic>
      <p:cxnSp>
        <p:nvCxnSpPr>
          <p:cNvPr id="418" name="Connecteur droit avec flèche 417"/>
          <p:cNvCxnSpPr/>
          <p:nvPr/>
        </p:nvCxnSpPr>
        <p:spPr>
          <a:xfrm>
            <a:off x="6509893" y="2456846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orme libre 10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ZoneTexte 105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29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5436860" y="3846549"/>
            <a:ext cx="1129754" cy="112975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>
            <a:stCxn id="2" idx="0"/>
          </p:cNvCxnSpPr>
          <p:nvPr/>
        </p:nvCxnSpPr>
        <p:spPr>
          <a:xfrm flipV="1">
            <a:off x="6001737" y="2239692"/>
            <a:ext cx="0" cy="16068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4747138" y="1791214"/>
            <a:ext cx="241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Données en clair</a:t>
            </a:r>
            <a:endParaRPr lang="fr-FR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/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212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91907" y="329183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556886" y="3858551"/>
            <a:ext cx="181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67599" y="3856552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380515" y="2841673"/>
            <a:ext cx="2420439" cy="66118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986223" y="2941430"/>
            <a:ext cx="181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Clé Publique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4535262" y="4949482"/>
            <a:ext cx="2096087" cy="66118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142167" y="5049239"/>
            <a:ext cx="144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Clé Privée</a:t>
            </a:r>
            <a:endParaRPr lang="fr-FR" sz="2400" b="1" dirty="0">
              <a:solidFill>
                <a:schemeClr val="bg1"/>
              </a:solidFill>
            </a:endParaRPr>
          </a:p>
        </p:txBody>
      </p:sp>
      <p:cxnSp>
        <p:nvCxnSpPr>
          <p:cNvPr id="20" name="Connecteur en arc 19"/>
          <p:cNvCxnSpPr>
            <a:stCxn id="9" idx="0"/>
          </p:cNvCxnSpPr>
          <p:nvPr/>
        </p:nvCxnSpPr>
        <p:spPr>
          <a:xfrm rot="5400000" flipH="1" flipV="1">
            <a:off x="2916688" y="2656524"/>
            <a:ext cx="749593" cy="1654463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endCxn id="10" idx="0"/>
          </p:cNvCxnSpPr>
          <p:nvPr/>
        </p:nvCxnSpPr>
        <p:spPr>
          <a:xfrm>
            <a:off x="6991643" y="3108958"/>
            <a:ext cx="2024575" cy="747594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rc 23"/>
          <p:cNvCxnSpPr>
            <a:stCxn id="10" idx="2"/>
          </p:cNvCxnSpPr>
          <p:nvPr/>
        </p:nvCxnSpPr>
        <p:spPr>
          <a:xfrm rot="5400000">
            <a:off x="7437264" y="3724565"/>
            <a:ext cx="862192" cy="2295716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endCxn id="9" idx="2"/>
          </p:cNvCxnSpPr>
          <p:nvPr/>
        </p:nvCxnSpPr>
        <p:spPr>
          <a:xfrm rot="10800000">
            <a:off x="2464253" y="4443327"/>
            <a:ext cx="1916262" cy="860193"/>
          </a:xfrm>
          <a:prstGeom prst="curved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23557" y="1864202"/>
            <a:ext cx="7144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Product Sans" charset="0"/>
                <a:ea typeface="Product Sans" charset="0"/>
                <a:cs typeface="Product Sans" charset="0"/>
              </a:rPr>
              <a:t>Chiffrement Asymétrique</a:t>
            </a:r>
            <a:endParaRPr lang="fr-FR" sz="32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7223" y="6264854"/>
            <a:ext cx="1219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R.L. </a:t>
            </a:r>
            <a:r>
              <a:rPr lang="fr-FR" dirty="0" err="1"/>
              <a:t>Rivest</a:t>
            </a:r>
            <a:r>
              <a:rPr lang="fr-FR" dirty="0"/>
              <a:t>, A. Shamir, and L. </a:t>
            </a:r>
            <a:r>
              <a:rPr lang="fr-FR" dirty="0" err="1"/>
              <a:t>Adleman</a:t>
            </a:r>
            <a:r>
              <a:rPr lang="fr-FR" dirty="0"/>
              <a:t> </a:t>
            </a:r>
            <a:r>
              <a:rPr lang="en-US" dirty="0" smtClean="0"/>
              <a:t>, “</a:t>
            </a:r>
            <a:r>
              <a:rPr lang="en-US" dirty="0"/>
              <a:t>A Method for Obtaining Digital Signatures and Public-Key </a:t>
            </a:r>
            <a:r>
              <a:rPr lang="en-US" dirty="0" smtClean="0"/>
              <a:t>Cryptosystems” 1977.</a:t>
            </a:r>
          </a:p>
        </p:txBody>
      </p:sp>
      <p:sp>
        <p:nvSpPr>
          <p:cNvPr id="42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35" y="2955572"/>
            <a:ext cx="420884" cy="42088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70" y="5069629"/>
            <a:ext cx="420884" cy="420884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422586" y="2573517"/>
            <a:ext cx="3646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 : historique</a:t>
            </a:r>
          </a:p>
          <a:p>
            <a:r>
              <a:rPr lang="fr-FR" dirty="0" smtClean="0"/>
              <a:t>principe</a:t>
            </a:r>
          </a:p>
          <a:p>
            <a:r>
              <a:rPr lang="fr-FR" dirty="0" smtClean="0"/>
              <a:t>Montrer ce que ca règle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22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422586" y="2573517"/>
            <a:ext cx="364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Génération des clé</a:t>
            </a:r>
          </a:p>
          <a:p>
            <a:r>
              <a:rPr lang="fr-FR" dirty="0" smtClean="0"/>
              <a:t>Cryptage/ décryptage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54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542033" y="3038889"/>
                <a:ext cx="1114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charset="0"/>
                        </a:rPr>
                        <m:t>.</m:t>
                      </m:r>
                      <m:r>
                        <a:rPr lang="fr-FR" sz="24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33" y="3038889"/>
                <a:ext cx="111421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279" r="-5464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160256" y="1913206"/>
            <a:ext cx="57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Product Sans" charset="0"/>
                <a:ea typeface="Product Sans" charset="0"/>
                <a:cs typeface="Product Sans" charset="0"/>
              </a:rPr>
              <a:t>• Génération de la Clé Privé</a:t>
            </a:r>
            <a:endParaRPr lang="fr-FR" sz="24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874191" y="2499812"/>
                <a:ext cx="90877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Choisir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et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fr-FR" sz="2000" dirty="0" smtClean="0"/>
                  <a:t>,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deux nombre premiers, et calculer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𝑛</m:t>
                    </m:r>
                  </m:oMath>
                </a14:m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91" y="2499812"/>
                <a:ext cx="908772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671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775692" y="3627639"/>
                <a:ext cx="10843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sera le modulo et sera présent dans la clé privé ET la clé publique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  <a:sym typeface="Wingdings"/>
                  </a:rPr>
                  <a:t> Choisir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  <a:sym typeface="Wingdings"/>
                      </a:rPr>
                      <m:t>𝑝</m:t>
                    </m:r>
                  </m:oMath>
                </a14:m>
                <a:r>
                  <a:rPr lang="fr-FR" sz="2000" dirty="0" smtClean="0"/>
                  <a:t> 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fr-FR" sz="2000" dirty="0" smtClean="0"/>
                  <a:t> assez grands</a:t>
                </a:r>
                <a:endParaRPr lang="fr-FR" sz="2000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2" y="3627639"/>
                <a:ext cx="10843846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775692" y="4213490"/>
                <a:ext cx="90877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Trouver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tel que: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2" y="4213490"/>
                <a:ext cx="908772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671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222010" y="4703777"/>
                <a:ext cx="395121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𝑝𝑔𝑐𝑑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010" y="4703777"/>
                <a:ext cx="3951210" cy="4168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775691" y="5451088"/>
                <a:ext cx="90877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Nous avons notre clé privée: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(</m:t>
                    </m:r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𝑑</m:t>
                    </m:r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, </m:t>
                    </m:r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𝑛</m:t>
                    </m:r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)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 !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1" y="5451088"/>
                <a:ext cx="9087729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671" t="-6061" b="-2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17223" y="6264854"/>
            <a:ext cx="1219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R.L. </a:t>
            </a:r>
            <a:r>
              <a:rPr lang="fr-FR" dirty="0" err="1"/>
              <a:t>Rivest</a:t>
            </a:r>
            <a:r>
              <a:rPr lang="fr-FR" dirty="0"/>
              <a:t>, A. Shamir, and L. </a:t>
            </a:r>
            <a:r>
              <a:rPr lang="fr-FR" dirty="0" err="1"/>
              <a:t>Adleman</a:t>
            </a:r>
            <a:r>
              <a:rPr lang="fr-FR" dirty="0"/>
              <a:t> </a:t>
            </a:r>
            <a:r>
              <a:rPr lang="en-US" dirty="0" smtClean="0"/>
              <a:t>, “</a:t>
            </a:r>
            <a:r>
              <a:rPr lang="en-US" dirty="0"/>
              <a:t>A Method for Obtaining Digital Signatures and Public-Key </a:t>
            </a:r>
            <a:r>
              <a:rPr lang="en-US" dirty="0" smtClean="0"/>
              <a:t>Cryptosystems” 1977.</a:t>
            </a:r>
          </a:p>
        </p:txBody>
      </p:sp>
    </p:spTree>
    <p:extLst>
      <p:ext uri="{BB962C8B-B14F-4D97-AF65-F5344CB8AC3E}">
        <p14:creationId xmlns:p14="http://schemas.microsoft.com/office/powerpoint/2010/main" val="21637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090788" y="2806567"/>
                <a:ext cx="42136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𝑒</m:t>
                      </m:r>
                      <m:r>
                        <a:rPr lang="fr-FR" sz="2400" b="0" i="1" smtClean="0">
                          <a:latin typeface="Cambria Math" charset="0"/>
                        </a:rPr>
                        <m:t>.</m:t>
                      </m:r>
                      <m:r>
                        <a:rPr lang="fr-FR" sz="2400" b="0" i="1" smtClean="0">
                          <a:latin typeface="Cambria Math" charset="0"/>
                        </a:rPr>
                        <m:t>𝑑</m:t>
                      </m:r>
                      <m:r>
                        <a:rPr lang="fr-FR" sz="2400" b="0" i="1" smtClean="0">
                          <a:latin typeface="Cambria Math" charset="0"/>
                        </a:rPr>
                        <m:t> ≡1 (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𝑚𝑜𝑑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8" y="2806567"/>
                <a:ext cx="421365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434" t="-140984" r="-2315" b="-175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312656" y="3881451"/>
            <a:ext cx="57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Product Sans" charset="0"/>
                <a:ea typeface="Product Sans" charset="0"/>
                <a:cs typeface="Product Sans" charset="0"/>
              </a:rPr>
              <a:t>• Cryptage et Décryptage</a:t>
            </a:r>
            <a:endParaRPr lang="fr-FR" sz="24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874191" y="2260657"/>
                <a:ext cx="90877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À partir de la clé privée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fr-FR" sz="20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000" dirty="0" smtClean="0"/>
                  <a:t>,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nous devons trouver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</a:rPr>
                      <m:t>𝑒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 tel que: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91" y="2260657"/>
                <a:ext cx="908772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671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775692" y="3388484"/>
                <a:ext cx="10843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Notre clé publique est donc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fr-FR" sz="20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fr-FR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000" dirty="0" smtClean="0"/>
                  <a:t> </a:t>
                </a:r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!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2" y="3388484"/>
                <a:ext cx="1084384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562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312656" y="1826451"/>
            <a:ext cx="57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Product Sans" charset="0"/>
                <a:ea typeface="Product Sans" charset="0"/>
                <a:cs typeface="Product Sans" charset="0"/>
              </a:rPr>
              <a:t>• Extraction de la clé publique</a:t>
            </a:r>
            <a:endParaRPr lang="fr-FR" sz="24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7223" y="6264854"/>
            <a:ext cx="1219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R.L. </a:t>
            </a:r>
            <a:r>
              <a:rPr lang="fr-FR" dirty="0" err="1"/>
              <a:t>Rivest</a:t>
            </a:r>
            <a:r>
              <a:rPr lang="fr-FR" dirty="0"/>
              <a:t>, A. Shamir, and L. </a:t>
            </a:r>
            <a:r>
              <a:rPr lang="fr-FR" dirty="0" err="1"/>
              <a:t>Adleman</a:t>
            </a:r>
            <a:r>
              <a:rPr lang="fr-FR" dirty="0"/>
              <a:t> </a:t>
            </a:r>
            <a:r>
              <a:rPr lang="en-US" dirty="0" smtClean="0"/>
              <a:t>, “</a:t>
            </a:r>
            <a:r>
              <a:rPr lang="en-US" dirty="0"/>
              <a:t>A Method for Obtaining Digital Signatures and Public-Key </a:t>
            </a:r>
            <a:r>
              <a:rPr lang="en-US" dirty="0" smtClean="0"/>
              <a:t>Cryptosystems” 1977.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75693" y="4350214"/>
                <a:ext cx="63003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Pour un message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𝑀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, nous avons le message crypté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𝐶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: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3" y="4350214"/>
                <a:ext cx="63003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967" t="-7692" r="-97" b="-2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75691" y="5209845"/>
                <a:ext cx="63003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- Pour un message crypté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𝐶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, nous avons le message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charset="0"/>
                        <a:ea typeface="Product Sans" charset="0"/>
                        <a:cs typeface="Product Sans" charset="0"/>
                      </a:rPr>
                      <m:t>𝑀</m:t>
                    </m:r>
                  </m:oMath>
                </a14:m>
                <a:r>
                  <a:rPr lang="fr-FR" sz="2000" dirty="0" smtClean="0">
                    <a:latin typeface="Product Sans" charset="0"/>
                    <a:ea typeface="Product Sans" charset="0"/>
                    <a:cs typeface="Product Sans" charset="0"/>
                  </a:rPr>
                  <a:t>:</a:t>
                </a:r>
                <a:endParaRPr lang="fr-FR" sz="2000" dirty="0">
                  <a:latin typeface="Product Sans" charset="0"/>
                  <a:ea typeface="Product Sans" charset="0"/>
                  <a:cs typeface="Product Sans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91" y="5209845"/>
                <a:ext cx="6300358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967" t="-7692" r="-97" b="-2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4935905" y="4798749"/>
                <a:ext cx="23264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𝐶</m:t>
                      </m:r>
                      <m:r>
                        <a:rPr lang="fr-FR" sz="2400" b="0" i="1" smtClean="0">
                          <a:latin typeface="Cambria Math" charset="0"/>
                        </a:rPr>
                        <m:t> ≡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𝑚𝑜𝑑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905" y="4798749"/>
                <a:ext cx="232647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87" t="-140984" r="-4199" b="-175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4889497" y="5627602"/>
                <a:ext cx="228639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𝑀</m:t>
                      </m:r>
                      <m:r>
                        <a:rPr lang="fr-FR" sz="2400" b="0" i="1" smtClean="0">
                          <a:latin typeface="Cambria Math" charset="0"/>
                        </a:rPr>
                        <m:t> ≡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𝑚𝑜𝑑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497" y="5627602"/>
                <a:ext cx="2286395" cy="375872"/>
              </a:xfrm>
              <a:prstGeom prst="rect">
                <a:avLst/>
              </a:prstGeom>
              <a:blipFill rotWithShape="0">
                <a:blip r:embed="rId8"/>
                <a:stretch>
                  <a:fillRect l="-2667" t="-137097" r="-4533" b="-17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Génération des clés privée et publique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269919" y="3798845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Génération des clés privée et publique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Réception clé publique du Serveur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269919" y="3798845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Product Sans" charset="0"/>
                <a:ea typeface="Product Sans" charset="0"/>
                <a:cs typeface="Product Sans" charset="0"/>
              </a:rPr>
              <a:t>Réception clé publique du </a:t>
            </a:r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Client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" name="Connecteur droit avec flèche 2"/>
          <p:cNvCxnSpPr>
            <a:stCxn id="8" idx="3"/>
            <a:endCxn id="9" idx="1"/>
          </p:cNvCxnSpPr>
          <p:nvPr/>
        </p:nvCxnSpPr>
        <p:spPr>
          <a:xfrm>
            <a:off x="3826412" y="4440023"/>
            <a:ext cx="443854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073004" y="3889923"/>
            <a:ext cx="394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Échange des </a:t>
            </a:r>
            <a:r>
              <a:rPr lang="fr-FR" sz="2400" smtClean="0">
                <a:latin typeface="Product Sans" charset="0"/>
                <a:ea typeface="Product Sans" charset="0"/>
                <a:cs typeface="Product Sans" charset="0"/>
              </a:rPr>
              <a:t>clés publiques</a:t>
            </a:r>
            <a:endParaRPr lang="fr-FR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1120788" y="3075634"/>
            <a:ext cx="181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582345" y="4855358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8446073" y="3104337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9053038" y="4855357"/>
            <a:ext cx="181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0" name="Connecteur droit avec flèche 29"/>
          <p:cNvCxnSpPr>
            <a:stCxn id="8" idx="3"/>
            <a:endCxn id="9" idx="1"/>
          </p:cNvCxnSpPr>
          <p:nvPr/>
        </p:nvCxnSpPr>
        <p:spPr>
          <a:xfrm>
            <a:off x="3826412" y="4440023"/>
            <a:ext cx="4438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4490510" y="3798845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3" name="Connecteur droit avec flèche 32"/>
          <p:cNvCxnSpPr>
            <a:stCxn id="102" idx="2"/>
          </p:cNvCxnSpPr>
          <p:nvPr/>
        </p:nvCxnSpPr>
        <p:spPr>
          <a:xfrm>
            <a:off x="2028155" y="3660409"/>
            <a:ext cx="11660" cy="1194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05" idx="2"/>
          </p:cNvCxnSpPr>
          <p:nvPr/>
        </p:nvCxnSpPr>
        <p:spPr>
          <a:xfrm>
            <a:off x="9994692" y="3689112"/>
            <a:ext cx="7437" cy="11662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13773" y="3922018"/>
            <a:ext cx="158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Product Sans" charset="0"/>
                <a:ea typeface="Product Sans" charset="0"/>
                <a:cs typeface="Product Sans" charset="0"/>
              </a:rPr>
              <a:t>Clé Publique du </a:t>
            </a:r>
            <a:r>
              <a:rPr lang="fr-FR" dirty="0" smtClean="0">
                <a:latin typeface="Product Sans" charset="0"/>
                <a:ea typeface="Product Sans" charset="0"/>
                <a:cs typeface="Product Sans" charset="0"/>
              </a:rPr>
              <a:t>Serveur</a:t>
            </a:r>
            <a:endParaRPr lang="fr-FR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9994692" y="3935309"/>
            <a:ext cx="158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mtClean="0">
                <a:latin typeface="Product Sans" charset="0"/>
                <a:ea typeface="Product Sans" charset="0"/>
                <a:cs typeface="Product Sans" charset="0"/>
              </a:rPr>
              <a:t>Clé Privée du </a:t>
            </a:r>
            <a:r>
              <a:rPr lang="fr-FR" dirty="0" smtClean="0">
                <a:latin typeface="Product Sans" charset="0"/>
                <a:ea typeface="Product Sans" charset="0"/>
                <a:cs typeface="Product Sans" charset="0"/>
              </a:rPr>
              <a:t>Serveur</a:t>
            </a:r>
            <a:endParaRPr lang="fr-FR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0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229897" y="3075634"/>
            <a:ext cx="3596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582345" y="4855358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8446073" y="3104337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8264954" y="4855357"/>
            <a:ext cx="339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0" name="Connecteur droit avec flèche 29"/>
          <p:cNvCxnSpPr>
            <a:stCxn id="9" idx="1"/>
            <a:endCxn id="8" idx="3"/>
          </p:cNvCxnSpPr>
          <p:nvPr/>
        </p:nvCxnSpPr>
        <p:spPr>
          <a:xfrm flipH="1">
            <a:off x="3826412" y="4440023"/>
            <a:ext cx="4438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4490510" y="3798845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3" name="Connecteur droit avec flèche 32"/>
          <p:cNvCxnSpPr>
            <a:stCxn id="102" idx="2"/>
          </p:cNvCxnSpPr>
          <p:nvPr/>
        </p:nvCxnSpPr>
        <p:spPr>
          <a:xfrm>
            <a:off x="2028155" y="3660409"/>
            <a:ext cx="11660" cy="1194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05" idx="2"/>
          </p:cNvCxnSpPr>
          <p:nvPr/>
        </p:nvCxnSpPr>
        <p:spPr>
          <a:xfrm>
            <a:off x="9994692" y="3689112"/>
            <a:ext cx="7437" cy="11662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13773" y="3922018"/>
            <a:ext cx="158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Product Sans" charset="0"/>
                <a:ea typeface="Product Sans" charset="0"/>
                <a:cs typeface="Product Sans" charset="0"/>
              </a:rPr>
              <a:t>Clé Privée du Client</a:t>
            </a:r>
            <a:endParaRPr lang="fr-FR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9994692" y="3935309"/>
            <a:ext cx="158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Product Sans" charset="0"/>
                <a:ea typeface="Product Sans" charset="0"/>
                <a:cs typeface="Product Sans" charset="0"/>
              </a:rPr>
              <a:t>Clé Publique du Client</a:t>
            </a:r>
            <a:endParaRPr lang="fr-FR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9020271" y="3075634"/>
            <a:ext cx="181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8481828" y="4855358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572421" y="3104338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179386" y="4855358"/>
            <a:ext cx="1814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0" name="Connecteur droit avec flèche 29"/>
          <p:cNvCxnSpPr>
            <a:stCxn id="9" idx="1"/>
            <a:endCxn id="8" idx="3"/>
          </p:cNvCxnSpPr>
          <p:nvPr/>
        </p:nvCxnSpPr>
        <p:spPr>
          <a:xfrm flipH="1">
            <a:off x="3826412" y="4440023"/>
            <a:ext cx="4438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4490510" y="3798845"/>
            <a:ext cx="309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Product Sans" charset="0"/>
                <a:ea typeface="Product Sans" charset="0"/>
                <a:cs typeface="Product Sans" charset="0"/>
              </a:rPr>
              <a:t>Message Crypté</a:t>
            </a:r>
            <a:endParaRPr lang="fr-FR" sz="32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14" name="Connecteur droit avec flèche 13"/>
          <p:cNvCxnSpPr>
            <a:stCxn id="102" idx="2"/>
          </p:cNvCxnSpPr>
          <p:nvPr/>
        </p:nvCxnSpPr>
        <p:spPr>
          <a:xfrm flipH="1">
            <a:off x="9917723" y="3660409"/>
            <a:ext cx="9915" cy="1194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05" idx="2"/>
          </p:cNvCxnSpPr>
          <p:nvPr/>
        </p:nvCxnSpPr>
        <p:spPr>
          <a:xfrm>
            <a:off x="2121040" y="3689113"/>
            <a:ext cx="0" cy="11662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44062" y="2067950"/>
            <a:ext cx="54723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800" dirty="0" smtClean="0"/>
              <a:t>✔ Génération des clés</a:t>
            </a:r>
          </a:p>
          <a:p>
            <a:pPr>
              <a:lnSpc>
                <a:spcPct val="200000"/>
              </a:lnSpc>
            </a:pPr>
            <a:r>
              <a:rPr lang="fr-FR" sz="2800" dirty="0" smtClean="0"/>
              <a:t>✔ Chargement des clés</a:t>
            </a:r>
          </a:p>
          <a:p>
            <a:pPr>
              <a:lnSpc>
                <a:spcPct val="200000"/>
              </a:lnSpc>
            </a:pPr>
            <a:r>
              <a:rPr lang="fr-FR" sz="2800" dirty="0" smtClean="0"/>
              <a:t>✔ Cryptage d’un message</a:t>
            </a:r>
          </a:p>
          <a:p>
            <a:pPr>
              <a:lnSpc>
                <a:spcPct val="200000"/>
              </a:lnSpc>
            </a:pPr>
            <a:r>
              <a:rPr lang="fr-FR" sz="2800" dirty="0" smtClean="0"/>
              <a:t>✔ Décryptage d’un message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6049108" y="2377440"/>
            <a:ext cx="5807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✘ Transmission du message entre le client et le serveur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34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28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318" name="Rectangle à coins arrondis 317"/>
          <p:cNvSpPr/>
          <p:nvPr/>
        </p:nvSpPr>
        <p:spPr>
          <a:xfrm>
            <a:off x="804834" y="2319952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9" name="Rectangle à coins arrondis 318"/>
          <p:cNvSpPr/>
          <p:nvPr/>
        </p:nvSpPr>
        <p:spPr>
          <a:xfrm>
            <a:off x="7009242" y="2319951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0" name="ZoneTexte 319"/>
          <p:cNvSpPr txBox="1"/>
          <p:nvPr/>
        </p:nvSpPr>
        <p:spPr>
          <a:xfrm>
            <a:off x="2251355" y="1673620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321" name="ZoneTexte 320"/>
          <p:cNvSpPr txBox="1"/>
          <p:nvPr/>
        </p:nvSpPr>
        <p:spPr>
          <a:xfrm>
            <a:off x="8269814" y="1673619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322" name="Rectangle à coins arrondis 321"/>
          <p:cNvSpPr/>
          <p:nvPr/>
        </p:nvSpPr>
        <p:spPr>
          <a:xfrm>
            <a:off x="2841516" y="3837666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3" name="Rectangle à coins arrondis 322"/>
          <p:cNvSpPr/>
          <p:nvPr/>
        </p:nvSpPr>
        <p:spPr>
          <a:xfrm>
            <a:off x="7668625" y="3837666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4" name="Cylindre 323"/>
          <p:cNvSpPr/>
          <p:nvPr/>
        </p:nvSpPr>
        <p:spPr>
          <a:xfrm>
            <a:off x="9769726" y="2701738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5" name="Rectangle à coins arrondis 324"/>
          <p:cNvSpPr/>
          <p:nvPr/>
        </p:nvSpPr>
        <p:spPr>
          <a:xfrm>
            <a:off x="7838846" y="5449959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6" name="Rectangle à coins arrondis 325"/>
          <p:cNvSpPr/>
          <p:nvPr/>
        </p:nvSpPr>
        <p:spPr>
          <a:xfrm>
            <a:off x="3019579" y="5487197"/>
            <a:ext cx="1233835" cy="97096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7" name="Rectangle à coins arrondis 326"/>
          <p:cNvSpPr/>
          <p:nvPr/>
        </p:nvSpPr>
        <p:spPr>
          <a:xfrm>
            <a:off x="1332736" y="2965688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28" name="Image 3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81" y="3993705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329" name="Ellipse 328"/>
          <p:cNvSpPr/>
          <p:nvPr/>
        </p:nvSpPr>
        <p:spPr>
          <a:xfrm>
            <a:off x="3329795" y="59208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0" name="Ellipse 329"/>
          <p:cNvSpPr/>
          <p:nvPr/>
        </p:nvSpPr>
        <p:spPr>
          <a:xfrm>
            <a:off x="3329794" y="60252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1" name="Ellipse 330"/>
          <p:cNvSpPr/>
          <p:nvPr/>
        </p:nvSpPr>
        <p:spPr>
          <a:xfrm>
            <a:off x="3329794" y="61258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2" name="Ellipse 331"/>
          <p:cNvSpPr/>
          <p:nvPr/>
        </p:nvSpPr>
        <p:spPr>
          <a:xfrm>
            <a:off x="3329794" y="622649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3" name="Ellipse 332"/>
          <p:cNvSpPr/>
          <p:nvPr/>
        </p:nvSpPr>
        <p:spPr>
          <a:xfrm>
            <a:off x="3897485" y="59208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4" name="Ellipse 333"/>
          <p:cNvSpPr/>
          <p:nvPr/>
        </p:nvSpPr>
        <p:spPr>
          <a:xfrm>
            <a:off x="3897484" y="60252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5" name="Ellipse 334"/>
          <p:cNvSpPr/>
          <p:nvPr/>
        </p:nvSpPr>
        <p:spPr>
          <a:xfrm>
            <a:off x="3897484" y="61258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6" name="Ellipse 335"/>
          <p:cNvSpPr/>
          <p:nvPr/>
        </p:nvSpPr>
        <p:spPr>
          <a:xfrm>
            <a:off x="3897484" y="622649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7" name="Ellipse 336"/>
          <p:cNvSpPr/>
          <p:nvPr/>
        </p:nvSpPr>
        <p:spPr>
          <a:xfrm>
            <a:off x="3613639" y="598265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8" name="Ellipse 337"/>
          <p:cNvSpPr/>
          <p:nvPr/>
        </p:nvSpPr>
        <p:spPr>
          <a:xfrm>
            <a:off x="3613638" y="608705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9" name="Ellipse 338"/>
          <p:cNvSpPr/>
          <p:nvPr/>
        </p:nvSpPr>
        <p:spPr>
          <a:xfrm>
            <a:off x="3613638" y="618766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40" name="Connecteur droit 339"/>
          <p:cNvCxnSpPr/>
          <p:nvPr/>
        </p:nvCxnSpPr>
        <p:spPr>
          <a:xfrm>
            <a:off x="3375514" y="594373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eur droit 340"/>
          <p:cNvCxnSpPr/>
          <p:nvPr/>
        </p:nvCxnSpPr>
        <p:spPr>
          <a:xfrm>
            <a:off x="3375514" y="5943732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Connecteur droit 341"/>
          <p:cNvCxnSpPr/>
          <p:nvPr/>
        </p:nvCxnSpPr>
        <p:spPr>
          <a:xfrm>
            <a:off x="3375514" y="5943732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necteur droit 342"/>
          <p:cNvCxnSpPr/>
          <p:nvPr/>
        </p:nvCxnSpPr>
        <p:spPr>
          <a:xfrm flipV="1">
            <a:off x="3375513" y="6005515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necteur droit 343"/>
          <p:cNvCxnSpPr/>
          <p:nvPr/>
        </p:nvCxnSpPr>
        <p:spPr>
          <a:xfrm>
            <a:off x="3375513" y="6048134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necteur droit 344"/>
          <p:cNvCxnSpPr/>
          <p:nvPr/>
        </p:nvCxnSpPr>
        <p:spPr>
          <a:xfrm>
            <a:off x="3375513" y="6048134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necteur droit 345"/>
          <p:cNvCxnSpPr/>
          <p:nvPr/>
        </p:nvCxnSpPr>
        <p:spPr>
          <a:xfrm flipV="1">
            <a:off x="3375513" y="6005515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Connecteur droit 346"/>
          <p:cNvCxnSpPr/>
          <p:nvPr/>
        </p:nvCxnSpPr>
        <p:spPr>
          <a:xfrm flipV="1">
            <a:off x="3375513" y="6109917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necteur droit 347"/>
          <p:cNvCxnSpPr/>
          <p:nvPr/>
        </p:nvCxnSpPr>
        <p:spPr>
          <a:xfrm>
            <a:off x="3375513" y="6148745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necteur droit 348"/>
          <p:cNvCxnSpPr/>
          <p:nvPr/>
        </p:nvCxnSpPr>
        <p:spPr>
          <a:xfrm flipV="1">
            <a:off x="3375513" y="6005515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necteur droit 349"/>
          <p:cNvCxnSpPr/>
          <p:nvPr/>
        </p:nvCxnSpPr>
        <p:spPr>
          <a:xfrm flipV="1">
            <a:off x="3375513" y="6109917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necteur droit 350"/>
          <p:cNvCxnSpPr/>
          <p:nvPr/>
        </p:nvCxnSpPr>
        <p:spPr>
          <a:xfrm flipV="1">
            <a:off x="3375513" y="6210528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necteur droit 351"/>
          <p:cNvCxnSpPr/>
          <p:nvPr/>
        </p:nvCxnSpPr>
        <p:spPr>
          <a:xfrm flipV="1">
            <a:off x="3659357" y="5943732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necteur droit 352"/>
          <p:cNvCxnSpPr/>
          <p:nvPr/>
        </p:nvCxnSpPr>
        <p:spPr>
          <a:xfrm>
            <a:off x="3659358" y="6005515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Connecteur droit 353"/>
          <p:cNvCxnSpPr/>
          <p:nvPr/>
        </p:nvCxnSpPr>
        <p:spPr>
          <a:xfrm>
            <a:off x="3659357" y="6005515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Connecteur droit 354"/>
          <p:cNvCxnSpPr/>
          <p:nvPr/>
        </p:nvCxnSpPr>
        <p:spPr>
          <a:xfrm>
            <a:off x="3659357" y="6005515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Connecteur droit 355"/>
          <p:cNvCxnSpPr/>
          <p:nvPr/>
        </p:nvCxnSpPr>
        <p:spPr>
          <a:xfrm flipV="1">
            <a:off x="3659357" y="5943732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eur droit 356"/>
          <p:cNvCxnSpPr/>
          <p:nvPr/>
        </p:nvCxnSpPr>
        <p:spPr>
          <a:xfrm flipV="1">
            <a:off x="3659357" y="6048134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necteur droit 357"/>
          <p:cNvCxnSpPr/>
          <p:nvPr/>
        </p:nvCxnSpPr>
        <p:spPr>
          <a:xfrm>
            <a:off x="3659357" y="6109917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eur droit 358"/>
          <p:cNvCxnSpPr/>
          <p:nvPr/>
        </p:nvCxnSpPr>
        <p:spPr>
          <a:xfrm>
            <a:off x="3659357" y="6109917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necteur droit 359"/>
          <p:cNvCxnSpPr/>
          <p:nvPr/>
        </p:nvCxnSpPr>
        <p:spPr>
          <a:xfrm flipV="1">
            <a:off x="3659357" y="5943732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Connecteur droit 360"/>
          <p:cNvCxnSpPr/>
          <p:nvPr/>
        </p:nvCxnSpPr>
        <p:spPr>
          <a:xfrm flipV="1">
            <a:off x="3659357" y="6048134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necteur droit 361"/>
          <p:cNvCxnSpPr/>
          <p:nvPr/>
        </p:nvCxnSpPr>
        <p:spPr>
          <a:xfrm flipV="1">
            <a:off x="3659357" y="6148745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Connecteur droit 362"/>
          <p:cNvCxnSpPr/>
          <p:nvPr/>
        </p:nvCxnSpPr>
        <p:spPr>
          <a:xfrm>
            <a:off x="3659357" y="6210528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Ellipse 363"/>
          <p:cNvSpPr/>
          <p:nvPr/>
        </p:nvSpPr>
        <p:spPr>
          <a:xfrm>
            <a:off x="8171922" y="588363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5" name="Ellipse 364"/>
          <p:cNvSpPr/>
          <p:nvPr/>
        </p:nvSpPr>
        <p:spPr>
          <a:xfrm>
            <a:off x="8171921" y="598803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6" name="Ellipse 365"/>
          <p:cNvSpPr/>
          <p:nvPr/>
        </p:nvSpPr>
        <p:spPr>
          <a:xfrm>
            <a:off x="8171921" y="608864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7" name="Ellipse 366"/>
          <p:cNvSpPr/>
          <p:nvPr/>
        </p:nvSpPr>
        <p:spPr>
          <a:xfrm>
            <a:off x="8171921" y="618925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8" name="Ellipse 367"/>
          <p:cNvSpPr/>
          <p:nvPr/>
        </p:nvSpPr>
        <p:spPr>
          <a:xfrm>
            <a:off x="8739612" y="588363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9" name="Ellipse 368"/>
          <p:cNvSpPr/>
          <p:nvPr/>
        </p:nvSpPr>
        <p:spPr>
          <a:xfrm>
            <a:off x="8739611" y="5988036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0" name="Ellipse 369"/>
          <p:cNvSpPr/>
          <p:nvPr/>
        </p:nvSpPr>
        <p:spPr>
          <a:xfrm>
            <a:off x="8739611" y="608864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1" name="Ellipse 370"/>
          <p:cNvSpPr/>
          <p:nvPr/>
        </p:nvSpPr>
        <p:spPr>
          <a:xfrm>
            <a:off x="8739611" y="6189258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2" name="Ellipse 371"/>
          <p:cNvSpPr/>
          <p:nvPr/>
        </p:nvSpPr>
        <p:spPr>
          <a:xfrm>
            <a:off x="8455766" y="594541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3" name="Ellipse 372"/>
          <p:cNvSpPr/>
          <p:nvPr/>
        </p:nvSpPr>
        <p:spPr>
          <a:xfrm>
            <a:off x="8455765" y="604981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4" name="Ellipse 373"/>
          <p:cNvSpPr/>
          <p:nvPr/>
        </p:nvSpPr>
        <p:spPr>
          <a:xfrm>
            <a:off x="8455765" y="615043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5" name="Connecteur droit 374"/>
          <p:cNvCxnSpPr/>
          <p:nvPr/>
        </p:nvCxnSpPr>
        <p:spPr>
          <a:xfrm>
            <a:off x="8217641" y="5906494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necteur droit 375"/>
          <p:cNvCxnSpPr/>
          <p:nvPr/>
        </p:nvCxnSpPr>
        <p:spPr>
          <a:xfrm>
            <a:off x="8217641" y="5906494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376"/>
          <p:cNvCxnSpPr/>
          <p:nvPr/>
        </p:nvCxnSpPr>
        <p:spPr>
          <a:xfrm>
            <a:off x="8217641" y="5906494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necteur droit 377"/>
          <p:cNvCxnSpPr/>
          <p:nvPr/>
        </p:nvCxnSpPr>
        <p:spPr>
          <a:xfrm flipV="1">
            <a:off x="8217640" y="5968277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Connecteur droit 378"/>
          <p:cNvCxnSpPr/>
          <p:nvPr/>
        </p:nvCxnSpPr>
        <p:spPr>
          <a:xfrm>
            <a:off x="8217640" y="6010896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necteur droit 379"/>
          <p:cNvCxnSpPr/>
          <p:nvPr/>
        </p:nvCxnSpPr>
        <p:spPr>
          <a:xfrm>
            <a:off x="8217640" y="6010896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Connecteur droit 380"/>
          <p:cNvCxnSpPr/>
          <p:nvPr/>
        </p:nvCxnSpPr>
        <p:spPr>
          <a:xfrm flipV="1">
            <a:off x="8217640" y="5968277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necteur droit 381"/>
          <p:cNvCxnSpPr/>
          <p:nvPr/>
        </p:nvCxnSpPr>
        <p:spPr>
          <a:xfrm flipV="1">
            <a:off x="8217640" y="6072679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necteur droit 382"/>
          <p:cNvCxnSpPr/>
          <p:nvPr/>
        </p:nvCxnSpPr>
        <p:spPr>
          <a:xfrm>
            <a:off x="8217640" y="611150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necteur droit 383"/>
          <p:cNvCxnSpPr/>
          <p:nvPr/>
        </p:nvCxnSpPr>
        <p:spPr>
          <a:xfrm flipV="1">
            <a:off x="8217640" y="5968277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necteur droit 384"/>
          <p:cNvCxnSpPr/>
          <p:nvPr/>
        </p:nvCxnSpPr>
        <p:spPr>
          <a:xfrm flipV="1">
            <a:off x="8217640" y="6072679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necteur droit 385"/>
          <p:cNvCxnSpPr/>
          <p:nvPr/>
        </p:nvCxnSpPr>
        <p:spPr>
          <a:xfrm flipV="1">
            <a:off x="8217640" y="6173290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Connecteur droit 386"/>
          <p:cNvCxnSpPr/>
          <p:nvPr/>
        </p:nvCxnSpPr>
        <p:spPr>
          <a:xfrm flipV="1">
            <a:off x="8501484" y="5906494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Connecteur droit 387"/>
          <p:cNvCxnSpPr/>
          <p:nvPr/>
        </p:nvCxnSpPr>
        <p:spPr>
          <a:xfrm>
            <a:off x="8501485" y="5968277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Connecteur droit 388"/>
          <p:cNvCxnSpPr/>
          <p:nvPr/>
        </p:nvCxnSpPr>
        <p:spPr>
          <a:xfrm>
            <a:off x="8501484" y="5968277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Connecteur droit 389"/>
          <p:cNvCxnSpPr/>
          <p:nvPr/>
        </p:nvCxnSpPr>
        <p:spPr>
          <a:xfrm>
            <a:off x="8501484" y="5968277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Connecteur droit 390"/>
          <p:cNvCxnSpPr/>
          <p:nvPr/>
        </p:nvCxnSpPr>
        <p:spPr>
          <a:xfrm flipV="1">
            <a:off x="8501484" y="5906494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Connecteur droit 391"/>
          <p:cNvCxnSpPr/>
          <p:nvPr/>
        </p:nvCxnSpPr>
        <p:spPr>
          <a:xfrm flipV="1">
            <a:off x="8501484" y="6010896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Connecteur droit 392"/>
          <p:cNvCxnSpPr/>
          <p:nvPr/>
        </p:nvCxnSpPr>
        <p:spPr>
          <a:xfrm>
            <a:off x="8501484" y="6072679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necteur droit 393"/>
          <p:cNvCxnSpPr/>
          <p:nvPr/>
        </p:nvCxnSpPr>
        <p:spPr>
          <a:xfrm>
            <a:off x="8501484" y="6072679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eur droit 394"/>
          <p:cNvCxnSpPr/>
          <p:nvPr/>
        </p:nvCxnSpPr>
        <p:spPr>
          <a:xfrm flipV="1">
            <a:off x="8501484" y="5906494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cteur droit 395"/>
          <p:cNvCxnSpPr/>
          <p:nvPr/>
        </p:nvCxnSpPr>
        <p:spPr>
          <a:xfrm flipV="1">
            <a:off x="8501484" y="6010896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necteur droit 396"/>
          <p:cNvCxnSpPr/>
          <p:nvPr/>
        </p:nvCxnSpPr>
        <p:spPr>
          <a:xfrm flipV="1">
            <a:off x="8501484" y="6111507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eur droit 397"/>
          <p:cNvCxnSpPr/>
          <p:nvPr/>
        </p:nvCxnSpPr>
        <p:spPr>
          <a:xfrm>
            <a:off x="8501484" y="6173290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eur droit avec flèche 398"/>
          <p:cNvCxnSpPr/>
          <p:nvPr/>
        </p:nvCxnSpPr>
        <p:spPr>
          <a:xfrm>
            <a:off x="3628655" y="5034870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Connecteur droit avec flèche 399"/>
          <p:cNvCxnSpPr/>
          <p:nvPr/>
        </p:nvCxnSpPr>
        <p:spPr>
          <a:xfrm>
            <a:off x="1931339" y="3837666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Connecteur droit avec flèche 400"/>
          <p:cNvCxnSpPr/>
          <p:nvPr/>
        </p:nvCxnSpPr>
        <p:spPr>
          <a:xfrm flipV="1">
            <a:off x="9242902" y="4040344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necteur droit avec flèche 401"/>
          <p:cNvCxnSpPr/>
          <p:nvPr/>
        </p:nvCxnSpPr>
        <p:spPr>
          <a:xfrm>
            <a:off x="8455764" y="5034870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3" name="Image 4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88" y="4853963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404" name="Connecteur droit avec flèche 403"/>
          <p:cNvCxnSpPr/>
          <p:nvPr/>
        </p:nvCxnSpPr>
        <p:spPr>
          <a:xfrm>
            <a:off x="9242902" y="4436268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5" name="Image 4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24" y="3341265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406" name="ZoneTexte 405"/>
          <p:cNvSpPr txBox="1"/>
          <p:nvPr/>
        </p:nvSpPr>
        <p:spPr>
          <a:xfrm>
            <a:off x="1931338" y="4066936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407" name="ZoneTexte 406"/>
          <p:cNvSpPr txBox="1"/>
          <p:nvPr/>
        </p:nvSpPr>
        <p:spPr>
          <a:xfrm>
            <a:off x="2863349" y="5057730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408" name="ZoneTexte 407"/>
          <p:cNvSpPr txBox="1"/>
          <p:nvPr/>
        </p:nvSpPr>
        <p:spPr>
          <a:xfrm>
            <a:off x="3685909" y="5080627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409" name="ZoneTexte 408"/>
          <p:cNvSpPr txBox="1"/>
          <p:nvPr/>
        </p:nvSpPr>
        <p:spPr>
          <a:xfrm>
            <a:off x="9194779" y="5000069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410" name="ZoneTexte 409"/>
          <p:cNvSpPr txBox="1"/>
          <p:nvPr/>
        </p:nvSpPr>
        <p:spPr>
          <a:xfrm>
            <a:off x="9611400" y="4199153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411" name="Connecteur droit avec flèche 410"/>
          <p:cNvCxnSpPr/>
          <p:nvPr/>
        </p:nvCxnSpPr>
        <p:spPr>
          <a:xfrm flipV="1">
            <a:off x="9072681" y="5292769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" name="Image 4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89" y="3996246"/>
            <a:ext cx="882618" cy="882618"/>
          </a:xfrm>
          <a:prstGeom prst="rect">
            <a:avLst/>
          </a:prstGeom>
        </p:spPr>
      </p:pic>
      <p:cxnSp>
        <p:nvCxnSpPr>
          <p:cNvPr id="413" name="Connecteur droit avec flèche 412"/>
          <p:cNvCxnSpPr/>
          <p:nvPr/>
        </p:nvCxnSpPr>
        <p:spPr>
          <a:xfrm>
            <a:off x="4415793" y="4436268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necteur droit avec flèche 413"/>
          <p:cNvCxnSpPr/>
          <p:nvPr/>
        </p:nvCxnSpPr>
        <p:spPr>
          <a:xfrm flipV="1">
            <a:off x="6438407" y="4436268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5" name="Image 4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75" y="2015537"/>
            <a:ext cx="882618" cy="882618"/>
          </a:xfrm>
          <a:prstGeom prst="rect">
            <a:avLst/>
          </a:prstGeom>
        </p:spPr>
      </p:pic>
      <p:sp>
        <p:nvSpPr>
          <p:cNvPr id="416" name="ZoneTexte 415"/>
          <p:cNvSpPr txBox="1"/>
          <p:nvPr/>
        </p:nvSpPr>
        <p:spPr>
          <a:xfrm>
            <a:off x="5405315" y="4822592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417" name="Image 4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882" y="3591360"/>
            <a:ext cx="332753" cy="332753"/>
          </a:xfrm>
          <a:prstGeom prst="rect">
            <a:avLst/>
          </a:prstGeom>
        </p:spPr>
      </p:pic>
      <p:cxnSp>
        <p:nvCxnSpPr>
          <p:cNvPr id="418" name="Connecteur droit avec flèche 417"/>
          <p:cNvCxnSpPr/>
          <p:nvPr/>
        </p:nvCxnSpPr>
        <p:spPr>
          <a:xfrm>
            <a:off x="6509893" y="2456846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Product Sans" panose="020B0403030502040203" pitchFamily="34" charset="0"/>
              </a:rPr>
              <a:t>35</a:t>
            </a:r>
            <a:endParaRPr lang="fr-FR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Tableau 103"/>
          <p:cNvGraphicFramePr>
            <a:graphicFrameLocks noGrp="1"/>
          </p:cNvGraphicFramePr>
          <p:nvPr>
            <p:extLst/>
          </p:nvPr>
        </p:nvGraphicFramePr>
        <p:xfrm>
          <a:off x="256085" y="2740075"/>
          <a:ext cx="5540703" cy="2556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124"/>
                <a:gridCol w="2774230"/>
                <a:gridCol w="1238806"/>
                <a:gridCol w="488543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louis.lharidon@etu.u-cergy.fr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azerty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4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dipolisplayer@gmail.com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azertyuiop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contact@gamys.com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qsdfghjklm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Connecteur droit 34"/>
          <p:cNvCxnSpPr>
            <a:stCxn id="14" idx="2"/>
            <a:endCxn id="104" idx="3"/>
          </p:cNvCxnSpPr>
          <p:nvPr/>
        </p:nvCxnSpPr>
        <p:spPr>
          <a:xfrm flipH="1">
            <a:off x="5796788" y="3374796"/>
            <a:ext cx="3969381" cy="6435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36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011680" y="2105462"/>
            <a:ext cx="183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« </a:t>
            </a:r>
            <a:r>
              <a:rPr lang="fr-FR" sz="2400" dirty="0" err="1" smtClean="0"/>
              <a:t>password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105462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370031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3191860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3169882"/>
            <a:ext cx="184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« </a:t>
            </a:r>
            <a:r>
              <a:rPr lang="fr-FR" sz="2400" dirty="0" err="1" smtClean="0"/>
              <a:t>password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395144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3066829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4237044"/>
            <a:ext cx="753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/>
              </a:rPr>
              <a:t>« 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 » = « 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 »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39614" y="5365392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● Attaque par force brute</a:t>
            </a:r>
          </a:p>
          <a:p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● Attaque par dictionnaire</a:t>
            </a:r>
          </a:p>
          <a:p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1974090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444303" y="2765271"/>
            <a:ext cx="340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latin typeface="Product Sans" charset="0"/>
                <a:ea typeface="Product Sans" charset="0"/>
                <a:cs typeface="Product Sans" charset="0"/>
              </a:rPr>
              <a:t>• Irréversible</a:t>
            </a:r>
            <a:r>
              <a:rPr lang="fr-FR" sz="2400" b="1" dirty="0" smtClean="0">
                <a:latin typeface="Product Sans" charset="0"/>
                <a:ea typeface="Product Sans" charset="0"/>
                <a:cs typeface="Product Sans" charset="0"/>
              </a:rPr>
              <a:t>:</a:t>
            </a:r>
            <a:endParaRPr lang="fr-FR" sz="24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39614" y="3786865"/>
            <a:ext cx="383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smtClean="0">
                <a:latin typeface="Product Sans" charset="0"/>
                <a:ea typeface="Product Sans" charset="0"/>
                <a:cs typeface="Product Sans" charset="0"/>
              </a:rPr>
              <a:t>• Empreinte numérique:</a:t>
            </a:r>
            <a:endParaRPr lang="fr-FR" sz="2400" b="1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47930" y="4645950"/>
            <a:ext cx="7846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/>
              </a:rPr>
              <a:t>« 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 » ≠ « </a:t>
            </a:r>
            <a:r>
              <a:rPr lang="fr-FR" sz="2400" b="1" dirty="0" err="1" smtClean="0">
                <a:sym typeface="Wingdings"/>
              </a:rPr>
              <a:t>P</a:t>
            </a:r>
            <a:r>
              <a:rPr lang="fr-FR" sz="2400" dirty="0" err="1" smtClean="0">
                <a:sym typeface="Wingdings"/>
              </a:rPr>
              <a:t>assword</a:t>
            </a:r>
            <a:r>
              <a:rPr lang="fr-FR" sz="2400" dirty="0" smtClean="0">
                <a:sym typeface="Wingdings"/>
              </a:rPr>
              <a:t> »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≠</a:t>
            </a:r>
            <a:r>
              <a:rPr lang="nl-NL" sz="2400" dirty="0" smtClean="0"/>
              <a:t> </a:t>
            </a:r>
            <a:r>
              <a:rPr lang="is-IS" sz="2400" dirty="0" smtClean="0"/>
              <a:t>dc647eb65...</a:t>
            </a:r>
            <a:endParaRPr lang="is-IS" sz="2400" dirty="0"/>
          </a:p>
          <a:p>
            <a:endParaRPr lang="fi-FI" sz="2400" dirty="0"/>
          </a:p>
          <a:p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37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42182" y="326450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Product Sans" charset="0"/>
                <a:ea typeface="Product Sans" charset="0"/>
                <a:cs typeface="Product Sans" charset="0"/>
              </a:rPr>
              <a:t>p</a:t>
            </a:r>
            <a:r>
              <a:rPr lang="fr-FR" sz="2400" dirty="0" err="1" smtClean="0">
                <a:latin typeface="Product Sans" charset="0"/>
                <a:ea typeface="Product Sans" charset="0"/>
                <a:cs typeface="Product Sans" charset="0"/>
              </a:rPr>
              <a:t>assword</a:t>
            </a:r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 + Sel1</a:t>
            </a:r>
            <a:endParaRPr lang="fr-FR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110067" y="3264504"/>
            <a:ext cx="531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Product Sans" charset="0"/>
                <a:ea typeface="Product Sans" charset="0"/>
                <a:cs typeface="Product Sans" charset="0"/>
              </a:rPr>
              <a:t>d0018b54a667dcc19a1377823f3f8c65</a:t>
            </a:r>
          </a:p>
          <a:p>
            <a:endParaRPr lang="fr-FR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363351" y="349533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42182" y="3857540"/>
            <a:ext cx="246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Product Sans" charset="0"/>
                <a:ea typeface="Product Sans" charset="0"/>
                <a:cs typeface="Product Sans" charset="0"/>
              </a:rPr>
              <a:t>p</a:t>
            </a:r>
            <a:r>
              <a:rPr lang="fr-FR" sz="2400" dirty="0" err="1" smtClean="0">
                <a:latin typeface="Product Sans" charset="0"/>
                <a:ea typeface="Product Sans" charset="0"/>
                <a:cs typeface="Product Sans" charset="0"/>
              </a:rPr>
              <a:t>assword</a:t>
            </a:r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 + Sel2</a:t>
            </a:r>
            <a:endParaRPr lang="fr-FR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110067" y="3857540"/>
            <a:ext cx="531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latin typeface="Product Sans" charset="0"/>
                <a:ea typeface="Product Sans" charset="0"/>
                <a:cs typeface="Product Sans" charset="0"/>
              </a:rPr>
              <a:t>fe7e026084f426948798693f19e9cd19</a:t>
            </a:r>
            <a:endParaRPr lang="fi-FI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63351" y="408837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195103" y="312382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195103" y="375707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993822" y="510918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ym typeface="Wingdings"/>
              </a:rPr>
              <a:t>p</a:t>
            </a:r>
            <a:r>
              <a:rPr lang="fr-FR" sz="2400" dirty="0" err="1" smtClean="0">
                <a:sym typeface="Wingdings"/>
              </a:rPr>
              <a:t>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>
                <a:sym typeface="Wingdings"/>
              </a:rPr>
              <a:t>p</a:t>
            </a:r>
            <a:r>
              <a:rPr lang="fr-FR" sz="2400" dirty="0" err="1" smtClean="0">
                <a:sym typeface="Wingdings"/>
              </a:rPr>
              <a:t>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≠</a:t>
            </a:r>
            <a:r>
              <a:rPr lang="nl-NL" sz="2400" dirty="0" smtClean="0"/>
              <a:t> </a:t>
            </a:r>
            <a:r>
              <a:rPr lang="fi-FI" sz="2400" dirty="0" smtClean="0"/>
              <a:t>fe7e026084f426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042182" y="449078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Product Sans" charset="0"/>
                <a:ea typeface="Product Sans" charset="0"/>
                <a:cs typeface="Product Sans" charset="0"/>
              </a:rPr>
              <a:t>●</a:t>
            </a:r>
            <a:r>
              <a:rPr lang="fr-FR" sz="2400" b="1" dirty="0" smtClean="0">
                <a:solidFill>
                  <a:srgbClr val="FF0000"/>
                </a:solidFill>
                <a:latin typeface="Product Sans" charset="0"/>
                <a:ea typeface="Product Sans" charset="0"/>
                <a:cs typeface="Product Sans" charset="0"/>
              </a:rPr>
              <a:t> Un Sel Unique par utilisateur</a:t>
            </a:r>
            <a:endParaRPr lang="fr-FR" sz="2400" b="1" dirty="0">
              <a:solidFill>
                <a:srgbClr val="FF0000"/>
              </a:solidFill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42182" y="2611613"/>
            <a:ext cx="10380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Product Sans" charset="0"/>
                <a:ea typeface="Product Sans" charset="0"/>
                <a:cs typeface="Product Sans" charset="0"/>
              </a:rPr>
              <a:t>• Principe: Concaténer une chaine de caractère au mot de passe</a:t>
            </a:r>
            <a:endParaRPr lang="fr-FR" sz="24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38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Sécurité: Hachage Implémentation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Récupération du mot de passe de l’utilisateur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255036" y="4053096"/>
            <a:ext cx="340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mtClean="0">
                <a:latin typeface="Product Sans" charset="0"/>
                <a:ea typeface="Product Sans" charset="0"/>
                <a:cs typeface="Product Sans" charset="0"/>
              </a:rPr>
              <a:t>Attente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39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Sécurité: Hachage Implémentation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8264958" y="2759546"/>
            <a:ext cx="3390897" cy="336095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42314" y="1998491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085807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Récupération du mot de passe de l’utilisateur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255036" y="4053096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Récupération du mot de passe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3831373" y="4491343"/>
            <a:ext cx="4433585" cy="849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038862" y="3886751"/>
            <a:ext cx="3993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Envoie du mot de passe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670384" y="6488668"/>
            <a:ext cx="4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40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Sécurité: Hachage Implémentation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736371" y="6488668"/>
            <a:ext cx="41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256364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Serveur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412016" y="1964563"/>
            <a:ext cx="1096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BDD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Hachage du mot de passe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Cylindre 11"/>
          <p:cNvSpPr/>
          <p:nvPr/>
        </p:nvSpPr>
        <p:spPr>
          <a:xfrm>
            <a:off x="8687745" y="2759546"/>
            <a:ext cx="2545319" cy="3363231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1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Sécurité: Hachage Implémentation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35517" y="2759546"/>
            <a:ext cx="3390895" cy="33609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256364" y="196456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Serveur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412016" y="1964563"/>
            <a:ext cx="1096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smtClean="0">
                <a:latin typeface="Product Sans" panose="020B0403030502040203" pitchFamily="34" charset="0"/>
              </a:rPr>
              <a:t>BDD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430554" y="3798845"/>
            <a:ext cx="34008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Envoie</a:t>
            </a:r>
          </a:p>
          <a:p>
            <a:pPr algn="ctr"/>
            <a:r>
              <a:rPr lang="fr-FR" dirty="0" smtClean="0">
                <a:latin typeface="Product Sans" charset="0"/>
                <a:ea typeface="Product Sans" charset="0"/>
                <a:cs typeface="Product Sans" charset="0"/>
              </a:rPr>
              <a:t>ou</a:t>
            </a:r>
          </a:p>
          <a:p>
            <a:pPr algn="ctr"/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Comparaison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2" name="Cylindre 11"/>
          <p:cNvSpPr/>
          <p:nvPr/>
        </p:nvSpPr>
        <p:spPr>
          <a:xfrm>
            <a:off x="8687745" y="2759546"/>
            <a:ext cx="2545319" cy="3363231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3826412" y="3615397"/>
            <a:ext cx="4861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3826412" y="5247249"/>
            <a:ext cx="4861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745995" y="3173098"/>
            <a:ext cx="50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Product Sans" charset="0"/>
                <a:ea typeface="Product Sans" charset="0"/>
                <a:cs typeface="Product Sans" charset="0"/>
              </a:rPr>
              <a:t>Envoie du mot de passe haché</a:t>
            </a:r>
            <a:endParaRPr lang="fr-FR" sz="20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796127" y="4804950"/>
            <a:ext cx="50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Product Sans" charset="0"/>
                <a:ea typeface="Product Sans" charset="0"/>
                <a:cs typeface="Product Sans" charset="0"/>
              </a:rPr>
              <a:t>Récupération du mot de passe stocké</a:t>
            </a:r>
            <a:endParaRPr lang="fr-FR" sz="20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736371" y="6488668"/>
            <a:ext cx="41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2330743"/>
            <a:ext cx="812214" cy="81221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26744" y="2591601"/>
            <a:ext cx="3784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Mot de passe Face Key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15" y="3485969"/>
            <a:ext cx="812214" cy="812214"/>
          </a:xfrm>
          <a:prstGeom prst="rect">
            <a:avLst/>
          </a:prstGeom>
        </p:spPr>
      </p:pic>
      <p:pic>
        <p:nvPicPr>
          <p:cNvPr id="111" name="Imag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88" y="3459243"/>
            <a:ext cx="812214" cy="812214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4726744" y="3748237"/>
            <a:ext cx="509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Communication </a:t>
            </a:r>
            <a:r>
              <a:rPr lang="fr-FR" sz="2800" dirty="0" err="1" smtClean="0">
                <a:latin typeface="Product Sans" charset="0"/>
                <a:ea typeface="Product Sans" charset="0"/>
                <a:cs typeface="Product Sans" charset="0"/>
              </a:rPr>
              <a:t>Client/Serveur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pic>
        <p:nvPicPr>
          <p:cNvPr id="113" name="Imag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4717564"/>
            <a:ext cx="812214" cy="812214"/>
          </a:xfrm>
          <a:prstGeom prst="rect">
            <a:avLst/>
          </a:prstGeom>
        </p:spPr>
      </p:pic>
      <p:sp>
        <p:nvSpPr>
          <p:cNvPr id="114" name="ZoneTexte 113"/>
          <p:cNvSpPr txBox="1"/>
          <p:nvPr/>
        </p:nvSpPr>
        <p:spPr>
          <a:xfrm>
            <a:off x="4726743" y="4904873"/>
            <a:ext cx="430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Product Sans" charset="0"/>
                <a:ea typeface="Product Sans" charset="0"/>
                <a:cs typeface="Product Sans" charset="0"/>
              </a:rPr>
              <a:t>Combinaisons Login/MDP</a:t>
            </a:r>
            <a:endParaRPr lang="fr-FR" sz="2800" dirty="0">
              <a:latin typeface="Product Sans" charset="0"/>
              <a:ea typeface="Product Sans" charset="0"/>
              <a:cs typeface="Product Sans" charset="0"/>
            </a:endParaRPr>
          </a:p>
        </p:txBody>
      </p:sp>
      <p:cxnSp>
        <p:nvCxnSpPr>
          <p:cNvPr id="116" name="Connecteur droit 115"/>
          <p:cNvCxnSpPr/>
          <p:nvPr/>
        </p:nvCxnSpPr>
        <p:spPr>
          <a:xfrm flipV="1">
            <a:off x="3305906" y="3485969"/>
            <a:ext cx="291313" cy="7854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1651531" y="6488668"/>
            <a:ext cx="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42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698664" y="6488668"/>
            <a:ext cx="45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Cylindre 14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>
            <a:stCxn id="20" idx="6"/>
            <a:endCxn id="28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0" idx="6"/>
            <a:endCxn id="29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20" idx="6"/>
            <a:endCxn id="30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21" idx="6"/>
            <a:endCxn id="28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21" idx="6"/>
            <a:endCxn id="29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21" idx="6"/>
            <a:endCxn id="30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2" idx="6"/>
            <a:endCxn id="28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2" idx="6"/>
            <a:endCxn id="29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2" idx="6"/>
            <a:endCxn id="30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3" idx="6"/>
            <a:endCxn id="28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3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3" idx="6"/>
            <a:endCxn id="30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endCxn id="24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8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endCxn id="27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9" idx="6"/>
            <a:endCxn id="24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9" idx="6"/>
            <a:endCxn id="25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9" idx="6"/>
            <a:endCxn id="26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29" idx="6"/>
            <a:endCxn id="27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30" idx="6"/>
            <a:endCxn id="24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30" idx="6"/>
            <a:endCxn id="25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30" idx="6"/>
            <a:endCxn id="26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30" idx="6"/>
            <a:endCxn id="27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6" name="Connecteur droit 65"/>
          <p:cNvCxnSpPr>
            <a:stCxn id="55" idx="6"/>
            <a:endCxn id="63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5" idx="6"/>
            <a:endCxn id="64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5" idx="6"/>
            <a:endCxn id="65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6" idx="6"/>
            <a:endCxn id="63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6" idx="6"/>
            <a:endCxn id="64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6" idx="6"/>
            <a:endCxn id="65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7" idx="6"/>
            <a:endCxn id="63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57" idx="6"/>
            <a:endCxn id="64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7" idx="6"/>
            <a:endCxn id="65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58" idx="6"/>
            <a:endCxn id="63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58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8" idx="6"/>
            <a:endCxn id="65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59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63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endCxn id="62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4" idx="6"/>
            <a:endCxn id="59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4" idx="6"/>
            <a:endCxn id="60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4" idx="6"/>
            <a:endCxn id="61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64" idx="6"/>
            <a:endCxn id="62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>
            <a:stCxn id="65" idx="6"/>
            <a:endCxn id="59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>
            <a:stCxn id="65" idx="6"/>
            <a:endCxn id="60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65" idx="6"/>
            <a:endCxn id="61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65" idx="6"/>
            <a:endCxn id="62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13" idx="2"/>
            <a:endCxn id="17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18" idx="2"/>
            <a:endCxn id="13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14" idx="3"/>
            <a:endCxn id="15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14" idx="2"/>
            <a:endCxn id="16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13" idx="3"/>
            <a:endCxn id="14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96" name="Connecteur droit avec flèche 95"/>
          <p:cNvCxnSpPr>
            <a:stCxn id="14" idx="3"/>
            <a:endCxn id="9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Imag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98" name="ZoneTexte 97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9" name="ZoneTexte 98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01" name="ZoneTexte 100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02" name="ZoneTexte 101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03" name="ZoneTexte 102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04" name="Connecteur droit avec flèche 103"/>
          <p:cNvCxnSpPr>
            <a:stCxn id="16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: Où en sommes nous ?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585542" y="6504494"/>
            <a:ext cx="5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44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523604" y="2111604"/>
            <a:ext cx="3529922" cy="952107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Fonctionnelle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334180" y="2111603"/>
            <a:ext cx="3529922" cy="952107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En cours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8144756" y="2111603"/>
            <a:ext cx="3629322" cy="952107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Non implémenté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523604" y="2848466"/>
            <a:ext cx="3529922" cy="39011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Réseau client/serveur</a:t>
            </a: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Base de données</a:t>
            </a: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Application mobile</a:t>
            </a:r>
            <a:endParaRPr lang="fr-FR" sz="2400" dirty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Apprentissage</a:t>
            </a: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Localisation visage</a:t>
            </a:r>
          </a:p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Reconnaissance visage</a:t>
            </a: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Hashage</a:t>
            </a:r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499357" y="2848464"/>
            <a:ext cx="3529922" cy="39011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Plug-in communication UDP</a:t>
            </a: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Interactions utilisateur</a:t>
            </a: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Refonte de la base de données de visages</a:t>
            </a:r>
            <a:endParaRPr lang="fr-FR" sz="2400" dirty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RSA</a:t>
            </a:r>
            <a:endParaRPr lang="fr-FR" sz="2400" dirty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 </a:t>
            </a:r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8194456" y="2848463"/>
            <a:ext cx="3529922" cy="390112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Récolte statistiques utilisateur</a:t>
            </a:r>
          </a:p>
          <a:p>
            <a:endParaRPr lang="fr-FR" sz="2400" dirty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Plug-in gestion compte</a:t>
            </a: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Ajout de compte utilisateur</a:t>
            </a: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Algorithme de localisation HOG</a:t>
            </a:r>
          </a:p>
          <a:p>
            <a:endParaRPr lang="fr-FR" sz="2400" dirty="0" smtClean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  <a:p>
            <a:r>
              <a:rPr lang="fr-FR" sz="2400" dirty="0" err="1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Hashage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 salé</a:t>
            </a:r>
            <a:endParaRPr lang="fr-FR" sz="2400" dirty="0">
              <a:solidFill>
                <a:schemeClr val="accent1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3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: Améliorations possibles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679810" y="6488668"/>
            <a:ext cx="4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45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596452" y="2356701"/>
            <a:ext cx="11005377" cy="3148553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Interface graphique de l’application</a:t>
            </a:r>
          </a:p>
          <a:p>
            <a:endParaRPr lang="fr-FR" sz="3600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Regroupement de la partie client dans le plug-in</a:t>
            </a:r>
          </a:p>
          <a:p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Reconnaissance des émotions pour statistiques </a:t>
            </a:r>
          </a:p>
          <a:p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Sécurisation des combinaison login/</a:t>
            </a:r>
            <a:r>
              <a:rPr lang="fr-FR" sz="3600" dirty="0" err="1" smtClean="0">
                <a:solidFill>
                  <a:srgbClr val="9657DB"/>
                </a:solidFill>
                <a:latin typeface="Product Sans" panose="020B0403030502040203" pitchFamily="34" charset="0"/>
              </a:rPr>
              <a:t>mdp</a:t>
            </a:r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 pour les sites</a:t>
            </a:r>
          </a:p>
        </p:txBody>
      </p:sp>
    </p:spTree>
    <p:extLst>
      <p:ext uri="{BB962C8B-B14F-4D97-AF65-F5344CB8AC3E}">
        <p14:creationId xmlns:p14="http://schemas.microsoft.com/office/powerpoint/2010/main" val="14856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6808" y="6009951"/>
            <a:ext cx="282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Développement Android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58090" y="3285407"/>
            <a:ext cx="201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Base de données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54226" y="4725836"/>
            <a:ext cx="19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Réseau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31313" y="837532"/>
            <a:ext cx="19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Algèbre linéaire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074102" y="630704"/>
            <a:ext cx="226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Traitement d’image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357579" y="854334"/>
            <a:ext cx="301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Maths pour l’informatique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200230" y="4853485"/>
            <a:ext cx="247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Développement web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660786" y="6105093"/>
            <a:ext cx="19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Génie logiciel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374031" y="3195107"/>
            <a:ext cx="212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Gestion de projet informatique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09605" y="1865723"/>
            <a:ext cx="306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Recherche Bibliographique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478070" y="5181763"/>
            <a:ext cx="28200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Merci !</a:t>
            </a:r>
            <a:endParaRPr lang="fr-FR" sz="6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819162" y="1849579"/>
            <a:ext cx="283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Programmation système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17" y="3199901"/>
            <a:ext cx="882618" cy="882618"/>
          </a:xfrm>
          <a:prstGeom prst="rect">
            <a:avLst/>
          </a:prstGeom>
        </p:spPr>
      </p:pic>
      <p:cxnSp>
        <p:nvCxnSpPr>
          <p:cNvPr id="107" name="Connecteur droit avec flèche 106"/>
          <p:cNvCxnSpPr>
            <a:stCxn id="8" idx="3"/>
            <a:endCxn id="2" idx="1"/>
          </p:cNvCxnSpPr>
          <p:nvPr/>
        </p:nvCxnSpPr>
        <p:spPr>
          <a:xfrm>
            <a:off x="4232621" y="3639923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2" idx="3"/>
            <a:endCxn id="9" idx="1"/>
          </p:cNvCxnSpPr>
          <p:nvPr/>
        </p:nvCxnSpPr>
        <p:spPr>
          <a:xfrm flipV="1">
            <a:off x="6255235" y="3639923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Imag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03" y="1219192"/>
            <a:ext cx="882618" cy="882618"/>
          </a:xfrm>
          <a:prstGeom prst="rect">
            <a:avLst/>
          </a:prstGeom>
        </p:spPr>
      </p:pic>
      <p:sp>
        <p:nvSpPr>
          <p:cNvPr id="111" name="ZoneTexte 110"/>
          <p:cNvSpPr txBox="1"/>
          <p:nvPr/>
        </p:nvSpPr>
        <p:spPr>
          <a:xfrm>
            <a:off x="5222143" y="4026247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10" y="2795015"/>
            <a:ext cx="332753" cy="332753"/>
          </a:xfrm>
          <a:prstGeom prst="rect">
            <a:avLst/>
          </a:prstGeom>
        </p:spPr>
      </p:pic>
      <p:cxnSp>
        <p:nvCxnSpPr>
          <p:cNvPr id="119" name="Connecteur droit avec flèche 118"/>
          <p:cNvCxnSpPr>
            <a:stCxn id="110" idx="3"/>
            <a:endCxn id="10" idx="2"/>
          </p:cNvCxnSpPr>
          <p:nvPr/>
        </p:nvCxnSpPr>
        <p:spPr>
          <a:xfrm>
            <a:off x="6326721" y="1660501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 : Répartition des tâches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3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86801" y="2092154"/>
            <a:ext cx="702468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36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Louis</a:t>
            </a:r>
            <a:r>
              <a:rPr lang="fr-FR" sz="3600" dirty="0" smtClean="0">
                <a:latin typeface="Product Sans" panose="020B0403030502040203" pitchFamily="34" charset="0"/>
              </a:rPr>
              <a:t> : Interface Utilisateur</a:t>
            </a:r>
          </a:p>
          <a:p>
            <a:pPr>
              <a:lnSpc>
                <a:spcPct val="200000"/>
              </a:lnSpc>
            </a:pPr>
            <a:r>
              <a:rPr lang="fr-FR" sz="3600" dirty="0" smtClean="0">
                <a:solidFill>
                  <a:srgbClr val="0070C0"/>
                </a:solidFill>
                <a:latin typeface="Product Sans" panose="020B0403030502040203" pitchFamily="34" charset="0"/>
              </a:rPr>
              <a:t>Matthieu</a:t>
            </a:r>
            <a:r>
              <a:rPr lang="fr-FR" sz="3600" dirty="0" smtClean="0">
                <a:latin typeface="Product Sans" panose="020B0403030502040203" pitchFamily="34" charset="0"/>
              </a:rPr>
              <a:t> : Reconnaissance Faciale</a:t>
            </a:r>
          </a:p>
          <a:p>
            <a:pPr>
              <a:lnSpc>
                <a:spcPct val="200000"/>
              </a:lnSpc>
            </a:pPr>
            <a:r>
              <a:rPr lang="fr-FR" sz="3600" dirty="0" smtClean="0">
                <a:solidFill>
                  <a:srgbClr val="00B050"/>
                </a:solidFill>
                <a:latin typeface="Product Sans" panose="020B0403030502040203" pitchFamily="34" charset="0"/>
              </a:rPr>
              <a:t>Quentin</a:t>
            </a:r>
            <a:r>
              <a:rPr lang="fr-FR" sz="3600" dirty="0" smtClean="0">
                <a:latin typeface="Product Sans" panose="020B0403030502040203" pitchFamily="34" charset="0"/>
              </a:rPr>
              <a:t> : Sécurité/cryptographie</a:t>
            </a:r>
            <a:endParaRPr lang="fr-FR" sz="3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25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 : Répartition des tâches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4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 rot="1596215">
            <a:off x="759758" y="2634095"/>
            <a:ext cx="4064246" cy="2438011"/>
          </a:xfrm>
          <a:prstGeom prst="ellipse">
            <a:avLst/>
          </a:prstGeom>
          <a:solidFill>
            <a:srgbClr val="B9A1E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2686638" y="3636092"/>
            <a:ext cx="6825006" cy="3153155"/>
          </a:xfrm>
          <a:custGeom>
            <a:avLst/>
            <a:gdLst>
              <a:gd name="connsiteX0" fmla="*/ 584462 w 6825006"/>
              <a:gd name="connsiteY0" fmla="*/ 23456 h 3153155"/>
              <a:gd name="connsiteX1" fmla="*/ 584462 w 6825006"/>
              <a:gd name="connsiteY1" fmla="*/ 23456 h 3153155"/>
              <a:gd name="connsiteX2" fmla="*/ 367645 w 6825006"/>
              <a:gd name="connsiteY2" fmla="*/ 32883 h 3153155"/>
              <a:gd name="connsiteX3" fmla="*/ 311084 w 6825006"/>
              <a:gd name="connsiteY3" fmla="*/ 61163 h 3153155"/>
              <a:gd name="connsiteX4" fmla="*/ 226243 w 6825006"/>
              <a:gd name="connsiteY4" fmla="*/ 89443 h 3153155"/>
              <a:gd name="connsiteX5" fmla="*/ 197963 w 6825006"/>
              <a:gd name="connsiteY5" fmla="*/ 98870 h 3153155"/>
              <a:gd name="connsiteX6" fmla="*/ 169682 w 6825006"/>
              <a:gd name="connsiteY6" fmla="*/ 117724 h 3153155"/>
              <a:gd name="connsiteX7" fmla="*/ 160255 w 6825006"/>
              <a:gd name="connsiteY7" fmla="*/ 146004 h 3153155"/>
              <a:gd name="connsiteX8" fmla="*/ 103695 w 6825006"/>
              <a:gd name="connsiteY8" fmla="*/ 183711 h 3153155"/>
              <a:gd name="connsiteX9" fmla="*/ 47134 w 6825006"/>
              <a:gd name="connsiteY9" fmla="*/ 268553 h 3153155"/>
              <a:gd name="connsiteX10" fmla="*/ 28280 w 6825006"/>
              <a:gd name="connsiteY10" fmla="*/ 296833 h 3153155"/>
              <a:gd name="connsiteX11" fmla="*/ 9427 w 6825006"/>
              <a:gd name="connsiteY11" fmla="*/ 739893 h 3153155"/>
              <a:gd name="connsiteX12" fmla="*/ 0 w 6825006"/>
              <a:gd name="connsiteY12" fmla="*/ 881295 h 3153155"/>
              <a:gd name="connsiteX13" fmla="*/ 9427 w 6825006"/>
              <a:gd name="connsiteY13" fmla="*/ 1418623 h 3153155"/>
              <a:gd name="connsiteX14" fmla="*/ 28280 w 6825006"/>
              <a:gd name="connsiteY14" fmla="*/ 1720281 h 3153155"/>
              <a:gd name="connsiteX15" fmla="*/ 37707 w 6825006"/>
              <a:gd name="connsiteY15" fmla="*/ 1842829 h 3153155"/>
              <a:gd name="connsiteX16" fmla="*/ 56561 w 6825006"/>
              <a:gd name="connsiteY16" fmla="*/ 1927670 h 3153155"/>
              <a:gd name="connsiteX17" fmla="*/ 75414 w 6825006"/>
              <a:gd name="connsiteY17" fmla="*/ 1984231 h 3153155"/>
              <a:gd name="connsiteX18" fmla="*/ 84841 w 6825006"/>
              <a:gd name="connsiteY18" fmla="*/ 2031365 h 3153155"/>
              <a:gd name="connsiteX19" fmla="*/ 103695 w 6825006"/>
              <a:gd name="connsiteY19" fmla="*/ 2087926 h 3153155"/>
              <a:gd name="connsiteX20" fmla="*/ 122548 w 6825006"/>
              <a:gd name="connsiteY20" fmla="*/ 2153914 h 3153155"/>
              <a:gd name="connsiteX21" fmla="*/ 131975 w 6825006"/>
              <a:gd name="connsiteY21" fmla="*/ 2191621 h 3153155"/>
              <a:gd name="connsiteX22" fmla="*/ 150829 w 6825006"/>
              <a:gd name="connsiteY22" fmla="*/ 2248182 h 3153155"/>
              <a:gd name="connsiteX23" fmla="*/ 179109 w 6825006"/>
              <a:gd name="connsiteY23" fmla="*/ 2351876 h 3153155"/>
              <a:gd name="connsiteX24" fmla="*/ 197963 w 6825006"/>
              <a:gd name="connsiteY24" fmla="*/ 2408437 h 3153155"/>
              <a:gd name="connsiteX25" fmla="*/ 216816 w 6825006"/>
              <a:gd name="connsiteY25" fmla="*/ 2436718 h 3153155"/>
              <a:gd name="connsiteX26" fmla="*/ 226243 w 6825006"/>
              <a:gd name="connsiteY26" fmla="*/ 2464998 h 3153155"/>
              <a:gd name="connsiteX27" fmla="*/ 245097 w 6825006"/>
              <a:gd name="connsiteY27" fmla="*/ 2502705 h 3153155"/>
              <a:gd name="connsiteX28" fmla="*/ 263950 w 6825006"/>
              <a:gd name="connsiteY28" fmla="*/ 2578120 h 3153155"/>
              <a:gd name="connsiteX29" fmla="*/ 311084 w 6825006"/>
              <a:gd name="connsiteY29" fmla="*/ 2644107 h 3153155"/>
              <a:gd name="connsiteX30" fmla="*/ 329938 w 6825006"/>
              <a:gd name="connsiteY30" fmla="*/ 2672388 h 3153155"/>
              <a:gd name="connsiteX31" fmla="*/ 358218 w 6825006"/>
              <a:gd name="connsiteY31" fmla="*/ 2700668 h 3153155"/>
              <a:gd name="connsiteX32" fmla="*/ 395926 w 6825006"/>
              <a:gd name="connsiteY32" fmla="*/ 2785509 h 3153155"/>
              <a:gd name="connsiteX33" fmla="*/ 424206 w 6825006"/>
              <a:gd name="connsiteY33" fmla="*/ 2813790 h 3153155"/>
              <a:gd name="connsiteX34" fmla="*/ 461913 w 6825006"/>
              <a:gd name="connsiteY34" fmla="*/ 2870351 h 3153155"/>
              <a:gd name="connsiteX35" fmla="*/ 518474 w 6825006"/>
              <a:gd name="connsiteY35" fmla="*/ 2926911 h 3153155"/>
              <a:gd name="connsiteX36" fmla="*/ 565608 w 6825006"/>
              <a:gd name="connsiteY36" fmla="*/ 2964619 h 3153155"/>
              <a:gd name="connsiteX37" fmla="*/ 584462 w 6825006"/>
              <a:gd name="connsiteY37" fmla="*/ 2992899 h 3153155"/>
              <a:gd name="connsiteX38" fmla="*/ 622169 w 6825006"/>
              <a:gd name="connsiteY38" fmla="*/ 3002326 h 3153155"/>
              <a:gd name="connsiteX39" fmla="*/ 650449 w 6825006"/>
              <a:gd name="connsiteY39" fmla="*/ 3011753 h 3153155"/>
              <a:gd name="connsiteX40" fmla="*/ 678730 w 6825006"/>
              <a:gd name="connsiteY40" fmla="*/ 3030606 h 3153155"/>
              <a:gd name="connsiteX41" fmla="*/ 735290 w 6825006"/>
              <a:gd name="connsiteY41" fmla="*/ 3049460 h 3153155"/>
              <a:gd name="connsiteX42" fmla="*/ 886119 w 6825006"/>
              <a:gd name="connsiteY42" fmla="*/ 3077740 h 3153155"/>
              <a:gd name="connsiteX43" fmla="*/ 1036948 w 6825006"/>
              <a:gd name="connsiteY43" fmla="*/ 3096594 h 3153155"/>
              <a:gd name="connsiteX44" fmla="*/ 1093509 w 6825006"/>
              <a:gd name="connsiteY44" fmla="*/ 3106021 h 3153155"/>
              <a:gd name="connsiteX45" fmla="*/ 1300899 w 6825006"/>
              <a:gd name="connsiteY45" fmla="*/ 3115448 h 3153155"/>
              <a:gd name="connsiteX46" fmla="*/ 1838227 w 6825006"/>
              <a:gd name="connsiteY46" fmla="*/ 3134301 h 3153155"/>
              <a:gd name="connsiteX47" fmla="*/ 2187018 w 6825006"/>
              <a:gd name="connsiteY47" fmla="*/ 3153155 h 3153155"/>
              <a:gd name="connsiteX48" fmla="*/ 3007150 w 6825006"/>
              <a:gd name="connsiteY48" fmla="*/ 3134301 h 3153155"/>
              <a:gd name="connsiteX49" fmla="*/ 3054284 w 6825006"/>
              <a:gd name="connsiteY49" fmla="*/ 3124874 h 3153155"/>
              <a:gd name="connsiteX50" fmla="*/ 3110845 w 6825006"/>
              <a:gd name="connsiteY50" fmla="*/ 3115448 h 3153155"/>
              <a:gd name="connsiteX51" fmla="*/ 3280528 w 6825006"/>
              <a:gd name="connsiteY51" fmla="*/ 3106021 h 3153155"/>
              <a:gd name="connsiteX52" fmla="*/ 3355942 w 6825006"/>
              <a:gd name="connsiteY52" fmla="*/ 3096594 h 3153155"/>
              <a:gd name="connsiteX53" fmla="*/ 3601039 w 6825006"/>
              <a:gd name="connsiteY53" fmla="*/ 3077740 h 3153155"/>
              <a:gd name="connsiteX54" fmla="*/ 5137608 w 6825006"/>
              <a:gd name="connsiteY54" fmla="*/ 3077740 h 3153155"/>
              <a:gd name="connsiteX55" fmla="*/ 5194169 w 6825006"/>
              <a:gd name="connsiteY55" fmla="*/ 3068314 h 3153155"/>
              <a:gd name="connsiteX56" fmla="*/ 5373278 w 6825006"/>
              <a:gd name="connsiteY56" fmla="*/ 3058887 h 3153155"/>
              <a:gd name="connsiteX57" fmla="*/ 5429839 w 6825006"/>
              <a:gd name="connsiteY57" fmla="*/ 3049460 h 3153155"/>
              <a:gd name="connsiteX58" fmla="*/ 5769204 w 6825006"/>
              <a:gd name="connsiteY58" fmla="*/ 3030606 h 3153155"/>
              <a:gd name="connsiteX59" fmla="*/ 5901179 w 6825006"/>
              <a:gd name="connsiteY59" fmla="*/ 3021180 h 3153155"/>
              <a:gd name="connsiteX60" fmla="*/ 6052008 w 6825006"/>
              <a:gd name="connsiteY60" fmla="*/ 3011753 h 3153155"/>
              <a:gd name="connsiteX61" fmla="*/ 6249971 w 6825006"/>
              <a:gd name="connsiteY61" fmla="*/ 2992899 h 3153155"/>
              <a:gd name="connsiteX62" fmla="*/ 6334812 w 6825006"/>
              <a:gd name="connsiteY62" fmla="*/ 2974045 h 3153155"/>
              <a:gd name="connsiteX63" fmla="*/ 6400800 w 6825006"/>
              <a:gd name="connsiteY63" fmla="*/ 2964619 h 3153155"/>
              <a:gd name="connsiteX64" fmla="*/ 6438507 w 6825006"/>
              <a:gd name="connsiteY64" fmla="*/ 2955192 h 3153155"/>
              <a:gd name="connsiteX65" fmla="*/ 6523348 w 6825006"/>
              <a:gd name="connsiteY65" fmla="*/ 2936338 h 3153155"/>
              <a:gd name="connsiteX66" fmla="*/ 6551629 w 6825006"/>
              <a:gd name="connsiteY66" fmla="*/ 2908058 h 3153155"/>
              <a:gd name="connsiteX67" fmla="*/ 6645897 w 6825006"/>
              <a:gd name="connsiteY67" fmla="*/ 2842070 h 3153155"/>
              <a:gd name="connsiteX68" fmla="*/ 6711884 w 6825006"/>
              <a:gd name="connsiteY68" fmla="*/ 2766656 h 3153155"/>
              <a:gd name="connsiteX69" fmla="*/ 6730738 w 6825006"/>
              <a:gd name="connsiteY69" fmla="*/ 2728949 h 3153155"/>
              <a:gd name="connsiteX70" fmla="*/ 6759018 w 6825006"/>
              <a:gd name="connsiteY70" fmla="*/ 2681815 h 3153155"/>
              <a:gd name="connsiteX71" fmla="*/ 6768445 w 6825006"/>
              <a:gd name="connsiteY71" fmla="*/ 2634681 h 3153155"/>
              <a:gd name="connsiteX72" fmla="*/ 6787299 w 6825006"/>
              <a:gd name="connsiteY72" fmla="*/ 2578120 h 3153155"/>
              <a:gd name="connsiteX73" fmla="*/ 6796726 w 6825006"/>
              <a:gd name="connsiteY73" fmla="*/ 2549839 h 3153155"/>
              <a:gd name="connsiteX74" fmla="*/ 6806152 w 6825006"/>
              <a:gd name="connsiteY74" fmla="*/ 2512132 h 3153155"/>
              <a:gd name="connsiteX75" fmla="*/ 6825006 w 6825006"/>
              <a:gd name="connsiteY75" fmla="*/ 2248182 h 3153155"/>
              <a:gd name="connsiteX76" fmla="*/ 6815579 w 6825006"/>
              <a:gd name="connsiteY76" fmla="*/ 2031365 h 3153155"/>
              <a:gd name="connsiteX77" fmla="*/ 6796726 w 6825006"/>
              <a:gd name="connsiteY77" fmla="*/ 1927670 h 3153155"/>
              <a:gd name="connsiteX78" fmla="*/ 6759018 w 6825006"/>
              <a:gd name="connsiteY78" fmla="*/ 1871109 h 3153155"/>
              <a:gd name="connsiteX79" fmla="*/ 6749591 w 6825006"/>
              <a:gd name="connsiteY79" fmla="*/ 1842829 h 3153155"/>
              <a:gd name="connsiteX80" fmla="*/ 6711884 w 6825006"/>
              <a:gd name="connsiteY80" fmla="*/ 1814549 h 3153155"/>
              <a:gd name="connsiteX81" fmla="*/ 6683604 w 6825006"/>
              <a:gd name="connsiteY81" fmla="*/ 1795695 h 3153155"/>
              <a:gd name="connsiteX82" fmla="*/ 6645897 w 6825006"/>
              <a:gd name="connsiteY82" fmla="*/ 1767415 h 3153155"/>
              <a:gd name="connsiteX83" fmla="*/ 6579909 w 6825006"/>
              <a:gd name="connsiteY83" fmla="*/ 1729707 h 3153155"/>
              <a:gd name="connsiteX84" fmla="*/ 6542202 w 6825006"/>
              <a:gd name="connsiteY84" fmla="*/ 1720281 h 3153155"/>
              <a:gd name="connsiteX85" fmla="*/ 6513921 w 6825006"/>
              <a:gd name="connsiteY85" fmla="*/ 1701427 h 3153155"/>
              <a:gd name="connsiteX86" fmla="*/ 6334812 w 6825006"/>
              <a:gd name="connsiteY86" fmla="*/ 1673147 h 3153155"/>
              <a:gd name="connsiteX87" fmla="*/ 5590095 w 6825006"/>
              <a:gd name="connsiteY87" fmla="*/ 1663720 h 3153155"/>
              <a:gd name="connsiteX88" fmla="*/ 5392132 w 6825006"/>
              <a:gd name="connsiteY88" fmla="*/ 1644866 h 3153155"/>
              <a:gd name="connsiteX89" fmla="*/ 5335571 w 6825006"/>
              <a:gd name="connsiteY89" fmla="*/ 1635439 h 3153155"/>
              <a:gd name="connsiteX90" fmla="*/ 5156462 w 6825006"/>
              <a:gd name="connsiteY90" fmla="*/ 1626013 h 3153155"/>
              <a:gd name="connsiteX91" fmla="*/ 5071620 w 6825006"/>
              <a:gd name="connsiteY91" fmla="*/ 1597732 h 3153155"/>
              <a:gd name="connsiteX92" fmla="*/ 5005633 w 6825006"/>
              <a:gd name="connsiteY92" fmla="*/ 1578878 h 3153155"/>
              <a:gd name="connsiteX93" fmla="*/ 4939645 w 6825006"/>
              <a:gd name="connsiteY93" fmla="*/ 1550598 h 3153155"/>
              <a:gd name="connsiteX94" fmla="*/ 4873657 w 6825006"/>
              <a:gd name="connsiteY94" fmla="*/ 1531744 h 3153155"/>
              <a:gd name="connsiteX95" fmla="*/ 4826523 w 6825006"/>
              <a:gd name="connsiteY95" fmla="*/ 1512891 h 3153155"/>
              <a:gd name="connsiteX96" fmla="*/ 4760536 w 6825006"/>
              <a:gd name="connsiteY96" fmla="*/ 1494037 h 3153155"/>
              <a:gd name="connsiteX97" fmla="*/ 4656841 w 6825006"/>
              <a:gd name="connsiteY97" fmla="*/ 1456330 h 3153155"/>
              <a:gd name="connsiteX98" fmla="*/ 4572000 w 6825006"/>
              <a:gd name="connsiteY98" fmla="*/ 1437476 h 3153155"/>
              <a:gd name="connsiteX99" fmla="*/ 4468305 w 6825006"/>
              <a:gd name="connsiteY99" fmla="*/ 1418623 h 3153155"/>
              <a:gd name="connsiteX100" fmla="*/ 4336330 w 6825006"/>
              <a:gd name="connsiteY100" fmla="*/ 1362062 h 3153155"/>
              <a:gd name="connsiteX101" fmla="*/ 4242062 w 6825006"/>
              <a:gd name="connsiteY101" fmla="*/ 1314928 h 3153155"/>
              <a:gd name="connsiteX102" fmla="*/ 4194928 w 6825006"/>
              <a:gd name="connsiteY102" fmla="*/ 1305501 h 3153155"/>
              <a:gd name="connsiteX103" fmla="*/ 4110086 w 6825006"/>
              <a:gd name="connsiteY103" fmla="*/ 1258367 h 3153155"/>
              <a:gd name="connsiteX104" fmla="*/ 4081806 w 6825006"/>
              <a:gd name="connsiteY104" fmla="*/ 1239514 h 3153155"/>
              <a:gd name="connsiteX105" fmla="*/ 4006391 w 6825006"/>
              <a:gd name="connsiteY105" fmla="*/ 1201806 h 3153155"/>
              <a:gd name="connsiteX106" fmla="*/ 3959257 w 6825006"/>
              <a:gd name="connsiteY106" fmla="*/ 1182953 h 3153155"/>
              <a:gd name="connsiteX107" fmla="*/ 3912123 w 6825006"/>
              <a:gd name="connsiteY107" fmla="*/ 1154672 h 3153155"/>
              <a:gd name="connsiteX108" fmla="*/ 3864989 w 6825006"/>
              <a:gd name="connsiteY108" fmla="*/ 1135819 h 3153155"/>
              <a:gd name="connsiteX109" fmla="*/ 3836709 w 6825006"/>
              <a:gd name="connsiteY109" fmla="*/ 1116965 h 3153155"/>
              <a:gd name="connsiteX110" fmla="*/ 3799002 w 6825006"/>
              <a:gd name="connsiteY110" fmla="*/ 1098111 h 3153155"/>
              <a:gd name="connsiteX111" fmla="*/ 3733014 w 6825006"/>
              <a:gd name="connsiteY111" fmla="*/ 1060404 h 3153155"/>
              <a:gd name="connsiteX112" fmla="*/ 3695307 w 6825006"/>
              <a:gd name="connsiteY112" fmla="*/ 1050977 h 3153155"/>
              <a:gd name="connsiteX113" fmla="*/ 3629319 w 6825006"/>
              <a:gd name="connsiteY113" fmla="*/ 1013270 h 3153155"/>
              <a:gd name="connsiteX114" fmla="*/ 3591612 w 6825006"/>
              <a:gd name="connsiteY114" fmla="*/ 1003843 h 3153155"/>
              <a:gd name="connsiteX115" fmla="*/ 3553905 w 6825006"/>
              <a:gd name="connsiteY115" fmla="*/ 984990 h 3153155"/>
              <a:gd name="connsiteX116" fmla="*/ 3459637 w 6825006"/>
              <a:gd name="connsiteY116" fmla="*/ 956709 h 3153155"/>
              <a:gd name="connsiteX117" fmla="*/ 3403076 w 6825006"/>
              <a:gd name="connsiteY117" fmla="*/ 937856 h 3153155"/>
              <a:gd name="connsiteX118" fmla="*/ 3299381 w 6825006"/>
              <a:gd name="connsiteY118" fmla="*/ 900149 h 3153155"/>
              <a:gd name="connsiteX119" fmla="*/ 3252247 w 6825006"/>
              <a:gd name="connsiteY119" fmla="*/ 890722 h 3153155"/>
              <a:gd name="connsiteX120" fmla="*/ 3091991 w 6825006"/>
              <a:gd name="connsiteY120" fmla="*/ 843588 h 3153155"/>
              <a:gd name="connsiteX121" fmla="*/ 3054284 w 6825006"/>
              <a:gd name="connsiteY121" fmla="*/ 824734 h 3153155"/>
              <a:gd name="connsiteX122" fmla="*/ 3016577 w 6825006"/>
              <a:gd name="connsiteY122" fmla="*/ 815307 h 3153155"/>
              <a:gd name="connsiteX123" fmla="*/ 2941163 w 6825006"/>
              <a:gd name="connsiteY123" fmla="*/ 777600 h 3153155"/>
              <a:gd name="connsiteX124" fmla="*/ 2865748 w 6825006"/>
              <a:gd name="connsiteY124" fmla="*/ 749320 h 3153155"/>
              <a:gd name="connsiteX125" fmla="*/ 2780907 w 6825006"/>
              <a:gd name="connsiteY125" fmla="*/ 702186 h 3153155"/>
              <a:gd name="connsiteX126" fmla="*/ 2686639 w 6825006"/>
              <a:gd name="connsiteY126" fmla="*/ 645625 h 3153155"/>
              <a:gd name="connsiteX127" fmla="*/ 2639505 w 6825006"/>
              <a:gd name="connsiteY127" fmla="*/ 626771 h 3153155"/>
              <a:gd name="connsiteX128" fmla="*/ 2601798 w 6825006"/>
              <a:gd name="connsiteY128" fmla="*/ 598491 h 3153155"/>
              <a:gd name="connsiteX129" fmla="*/ 2545237 w 6825006"/>
              <a:gd name="connsiteY129" fmla="*/ 579637 h 3153155"/>
              <a:gd name="connsiteX130" fmla="*/ 2413262 w 6825006"/>
              <a:gd name="connsiteY130" fmla="*/ 523076 h 3153155"/>
              <a:gd name="connsiteX131" fmla="*/ 2413262 w 6825006"/>
              <a:gd name="connsiteY131" fmla="*/ 523076 h 3153155"/>
              <a:gd name="connsiteX132" fmla="*/ 2366128 w 6825006"/>
              <a:gd name="connsiteY132" fmla="*/ 494796 h 3153155"/>
              <a:gd name="connsiteX133" fmla="*/ 2328420 w 6825006"/>
              <a:gd name="connsiteY133" fmla="*/ 485369 h 3153155"/>
              <a:gd name="connsiteX134" fmla="*/ 2234152 w 6825006"/>
              <a:gd name="connsiteY134" fmla="*/ 457089 h 3153155"/>
              <a:gd name="connsiteX135" fmla="*/ 2196445 w 6825006"/>
              <a:gd name="connsiteY135" fmla="*/ 438235 h 3153155"/>
              <a:gd name="connsiteX136" fmla="*/ 2158738 w 6825006"/>
              <a:gd name="connsiteY136" fmla="*/ 428808 h 3153155"/>
              <a:gd name="connsiteX137" fmla="*/ 2130457 w 6825006"/>
              <a:gd name="connsiteY137" fmla="*/ 419382 h 3153155"/>
              <a:gd name="connsiteX138" fmla="*/ 1970202 w 6825006"/>
              <a:gd name="connsiteY138" fmla="*/ 362821 h 3153155"/>
              <a:gd name="connsiteX139" fmla="*/ 1857080 w 6825006"/>
              <a:gd name="connsiteY139" fmla="*/ 325114 h 3153155"/>
              <a:gd name="connsiteX140" fmla="*/ 1828800 w 6825006"/>
              <a:gd name="connsiteY140" fmla="*/ 315687 h 3153155"/>
              <a:gd name="connsiteX141" fmla="*/ 1800519 w 6825006"/>
              <a:gd name="connsiteY141" fmla="*/ 306260 h 3153155"/>
              <a:gd name="connsiteX142" fmla="*/ 1706251 w 6825006"/>
              <a:gd name="connsiteY142" fmla="*/ 277980 h 3153155"/>
              <a:gd name="connsiteX143" fmla="*/ 1677971 w 6825006"/>
              <a:gd name="connsiteY143" fmla="*/ 259126 h 3153155"/>
              <a:gd name="connsiteX144" fmla="*/ 1640264 w 6825006"/>
              <a:gd name="connsiteY144" fmla="*/ 249699 h 3153155"/>
              <a:gd name="connsiteX145" fmla="*/ 1611983 w 6825006"/>
              <a:gd name="connsiteY145" fmla="*/ 240272 h 3153155"/>
              <a:gd name="connsiteX146" fmla="*/ 1545996 w 6825006"/>
              <a:gd name="connsiteY146" fmla="*/ 221419 h 3153155"/>
              <a:gd name="connsiteX147" fmla="*/ 1498862 w 6825006"/>
              <a:gd name="connsiteY147" fmla="*/ 193138 h 3153155"/>
              <a:gd name="connsiteX148" fmla="*/ 1432874 w 6825006"/>
              <a:gd name="connsiteY148" fmla="*/ 174285 h 3153155"/>
              <a:gd name="connsiteX149" fmla="*/ 1385740 w 6825006"/>
              <a:gd name="connsiteY149" fmla="*/ 146004 h 3153155"/>
              <a:gd name="connsiteX150" fmla="*/ 1319752 w 6825006"/>
              <a:gd name="connsiteY150" fmla="*/ 127151 h 3153155"/>
              <a:gd name="connsiteX151" fmla="*/ 1272618 w 6825006"/>
              <a:gd name="connsiteY151" fmla="*/ 108297 h 3153155"/>
              <a:gd name="connsiteX152" fmla="*/ 1225484 w 6825006"/>
              <a:gd name="connsiteY152" fmla="*/ 98870 h 3153155"/>
              <a:gd name="connsiteX153" fmla="*/ 1178350 w 6825006"/>
              <a:gd name="connsiteY153" fmla="*/ 80017 h 3153155"/>
              <a:gd name="connsiteX154" fmla="*/ 1150070 w 6825006"/>
              <a:gd name="connsiteY154" fmla="*/ 70590 h 3153155"/>
              <a:gd name="connsiteX155" fmla="*/ 1112363 w 6825006"/>
              <a:gd name="connsiteY155" fmla="*/ 61163 h 3153155"/>
              <a:gd name="connsiteX156" fmla="*/ 1018095 w 6825006"/>
              <a:gd name="connsiteY156" fmla="*/ 32883 h 3153155"/>
              <a:gd name="connsiteX157" fmla="*/ 942680 w 6825006"/>
              <a:gd name="connsiteY157" fmla="*/ 23456 h 3153155"/>
              <a:gd name="connsiteX158" fmla="*/ 848412 w 6825006"/>
              <a:gd name="connsiteY158" fmla="*/ 4602 h 3153155"/>
              <a:gd name="connsiteX159" fmla="*/ 584462 w 6825006"/>
              <a:gd name="connsiteY159" fmla="*/ 23456 h 315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6825006" h="3153155">
                <a:moveTo>
                  <a:pt x="584462" y="23456"/>
                </a:moveTo>
                <a:lnTo>
                  <a:pt x="584462" y="23456"/>
                </a:lnTo>
                <a:cubicBezTo>
                  <a:pt x="512190" y="26598"/>
                  <a:pt x="439773" y="27335"/>
                  <a:pt x="367645" y="32883"/>
                </a:cubicBezTo>
                <a:cubicBezTo>
                  <a:pt x="336462" y="35282"/>
                  <a:pt x="338687" y="48895"/>
                  <a:pt x="311084" y="61163"/>
                </a:cubicBezTo>
                <a:cubicBezTo>
                  <a:pt x="311062" y="61173"/>
                  <a:pt x="240395" y="84726"/>
                  <a:pt x="226243" y="89443"/>
                </a:cubicBezTo>
                <a:cubicBezTo>
                  <a:pt x="216816" y="92585"/>
                  <a:pt x="206231" y="93358"/>
                  <a:pt x="197963" y="98870"/>
                </a:cubicBezTo>
                <a:lnTo>
                  <a:pt x="169682" y="117724"/>
                </a:lnTo>
                <a:cubicBezTo>
                  <a:pt x="166540" y="127151"/>
                  <a:pt x="167281" y="138978"/>
                  <a:pt x="160255" y="146004"/>
                </a:cubicBezTo>
                <a:cubicBezTo>
                  <a:pt x="144233" y="162026"/>
                  <a:pt x="103695" y="183711"/>
                  <a:pt x="103695" y="183711"/>
                </a:cubicBezTo>
                <a:lnTo>
                  <a:pt x="47134" y="268553"/>
                </a:lnTo>
                <a:lnTo>
                  <a:pt x="28280" y="296833"/>
                </a:lnTo>
                <a:cubicBezTo>
                  <a:pt x="-25259" y="457451"/>
                  <a:pt x="24361" y="299334"/>
                  <a:pt x="9427" y="739893"/>
                </a:cubicBezTo>
                <a:cubicBezTo>
                  <a:pt x="7827" y="787105"/>
                  <a:pt x="3142" y="834161"/>
                  <a:pt x="0" y="881295"/>
                </a:cubicBezTo>
                <a:cubicBezTo>
                  <a:pt x="3142" y="1060404"/>
                  <a:pt x="5163" y="1239537"/>
                  <a:pt x="9427" y="1418623"/>
                </a:cubicBezTo>
                <a:cubicBezTo>
                  <a:pt x="15385" y="1668852"/>
                  <a:pt x="2969" y="1593729"/>
                  <a:pt x="28280" y="1720281"/>
                </a:cubicBezTo>
                <a:cubicBezTo>
                  <a:pt x="31422" y="1761130"/>
                  <a:pt x="33183" y="1802110"/>
                  <a:pt x="37707" y="1842829"/>
                </a:cubicBezTo>
                <a:cubicBezTo>
                  <a:pt x="39290" y="1857077"/>
                  <a:pt x="51645" y="1911283"/>
                  <a:pt x="56561" y="1927670"/>
                </a:cubicBezTo>
                <a:cubicBezTo>
                  <a:pt x="62272" y="1946705"/>
                  <a:pt x="71516" y="1964744"/>
                  <a:pt x="75414" y="1984231"/>
                </a:cubicBezTo>
                <a:cubicBezTo>
                  <a:pt x="78556" y="1999942"/>
                  <a:pt x="80625" y="2015907"/>
                  <a:pt x="84841" y="2031365"/>
                </a:cubicBezTo>
                <a:cubicBezTo>
                  <a:pt x="90070" y="2050538"/>
                  <a:pt x="98875" y="2068646"/>
                  <a:pt x="103695" y="2087926"/>
                </a:cubicBezTo>
                <a:cubicBezTo>
                  <a:pt x="133148" y="2205749"/>
                  <a:pt x="95512" y="2059288"/>
                  <a:pt x="122548" y="2153914"/>
                </a:cubicBezTo>
                <a:cubicBezTo>
                  <a:pt x="126107" y="2166371"/>
                  <a:pt x="128252" y="2179212"/>
                  <a:pt x="131975" y="2191621"/>
                </a:cubicBezTo>
                <a:cubicBezTo>
                  <a:pt x="137686" y="2210656"/>
                  <a:pt x="146932" y="2228694"/>
                  <a:pt x="150829" y="2248182"/>
                </a:cubicBezTo>
                <a:cubicBezTo>
                  <a:pt x="164152" y="2314805"/>
                  <a:pt x="155188" y="2280114"/>
                  <a:pt x="179109" y="2351876"/>
                </a:cubicBezTo>
                <a:cubicBezTo>
                  <a:pt x="179109" y="2351877"/>
                  <a:pt x="197962" y="2408436"/>
                  <a:pt x="197963" y="2408437"/>
                </a:cubicBezTo>
                <a:cubicBezTo>
                  <a:pt x="204247" y="2417864"/>
                  <a:pt x="211749" y="2426584"/>
                  <a:pt x="216816" y="2436718"/>
                </a:cubicBezTo>
                <a:cubicBezTo>
                  <a:pt x="221260" y="2445606"/>
                  <a:pt x="222329" y="2455865"/>
                  <a:pt x="226243" y="2464998"/>
                </a:cubicBezTo>
                <a:cubicBezTo>
                  <a:pt x="231779" y="2477914"/>
                  <a:pt x="238812" y="2490136"/>
                  <a:pt x="245097" y="2502705"/>
                </a:cubicBezTo>
                <a:cubicBezTo>
                  <a:pt x="251381" y="2527843"/>
                  <a:pt x="249576" y="2556560"/>
                  <a:pt x="263950" y="2578120"/>
                </a:cubicBezTo>
                <a:cubicBezTo>
                  <a:pt x="308392" y="2644781"/>
                  <a:pt x="252608" y="2562240"/>
                  <a:pt x="311084" y="2644107"/>
                </a:cubicBezTo>
                <a:cubicBezTo>
                  <a:pt x="317669" y="2653326"/>
                  <a:pt x="322685" y="2663684"/>
                  <a:pt x="329938" y="2672388"/>
                </a:cubicBezTo>
                <a:cubicBezTo>
                  <a:pt x="338472" y="2682629"/>
                  <a:pt x="348791" y="2691241"/>
                  <a:pt x="358218" y="2700668"/>
                </a:cubicBezTo>
                <a:cubicBezTo>
                  <a:pt x="371921" y="2741777"/>
                  <a:pt x="371027" y="2755630"/>
                  <a:pt x="395926" y="2785509"/>
                </a:cubicBezTo>
                <a:cubicBezTo>
                  <a:pt x="404461" y="2795751"/>
                  <a:pt x="416021" y="2803267"/>
                  <a:pt x="424206" y="2813790"/>
                </a:cubicBezTo>
                <a:cubicBezTo>
                  <a:pt x="438117" y="2831676"/>
                  <a:pt x="445890" y="2854329"/>
                  <a:pt x="461913" y="2870351"/>
                </a:cubicBezTo>
                <a:cubicBezTo>
                  <a:pt x="480767" y="2889204"/>
                  <a:pt x="503684" y="2904726"/>
                  <a:pt x="518474" y="2926911"/>
                </a:cubicBezTo>
                <a:cubicBezTo>
                  <a:pt x="542840" y="2963460"/>
                  <a:pt x="526580" y="2951609"/>
                  <a:pt x="565608" y="2964619"/>
                </a:cubicBezTo>
                <a:cubicBezTo>
                  <a:pt x="571893" y="2974046"/>
                  <a:pt x="575035" y="2986615"/>
                  <a:pt x="584462" y="2992899"/>
                </a:cubicBezTo>
                <a:cubicBezTo>
                  <a:pt x="595242" y="3000086"/>
                  <a:pt x="609712" y="2998767"/>
                  <a:pt x="622169" y="3002326"/>
                </a:cubicBezTo>
                <a:cubicBezTo>
                  <a:pt x="631723" y="3005056"/>
                  <a:pt x="641561" y="3007309"/>
                  <a:pt x="650449" y="3011753"/>
                </a:cubicBezTo>
                <a:cubicBezTo>
                  <a:pt x="660583" y="3016820"/>
                  <a:pt x="668377" y="3026005"/>
                  <a:pt x="678730" y="3030606"/>
                </a:cubicBezTo>
                <a:cubicBezTo>
                  <a:pt x="696890" y="3038677"/>
                  <a:pt x="715803" y="3045562"/>
                  <a:pt x="735290" y="3049460"/>
                </a:cubicBezTo>
                <a:cubicBezTo>
                  <a:pt x="971504" y="3096703"/>
                  <a:pt x="724466" y="3048349"/>
                  <a:pt x="886119" y="3077740"/>
                </a:cubicBezTo>
                <a:cubicBezTo>
                  <a:pt x="1013315" y="3100866"/>
                  <a:pt x="817590" y="3070787"/>
                  <a:pt x="1036948" y="3096594"/>
                </a:cubicBezTo>
                <a:cubicBezTo>
                  <a:pt x="1055931" y="3098827"/>
                  <a:pt x="1074444" y="3104659"/>
                  <a:pt x="1093509" y="3106021"/>
                </a:cubicBezTo>
                <a:cubicBezTo>
                  <a:pt x="1162535" y="3110951"/>
                  <a:pt x="1231769" y="3112306"/>
                  <a:pt x="1300899" y="3115448"/>
                </a:cubicBezTo>
                <a:cubicBezTo>
                  <a:pt x="1535914" y="3144822"/>
                  <a:pt x="1309731" y="3119201"/>
                  <a:pt x="1838227" y="3134301"/>
                </a:cubicBezTo>
                <a:cubicBezTo>
                  <a:pt x="1947120" y="3137412"/>
                  <a:pt x="2076542" y="3146250"/>
                  <a:pt x="2187018" y="3153155"/>
                </a:cubicBezTo>
                <a:lnTo>
                  <a:pt x="3007150" y="3134301"/>
                </a:lnTo>
                <a:cubicBezTo>
                  <a:pt x="3023157" y="3133590"/>
                  <a:pt x="3038520" y="3127740"/>
                  <a:pt x="3054284" y="3124874"/>
                </a:cubicBezTo>
                <a:cubicBezTo>
                  <a:pt x="3073089" y="3121455"/>
                  <a:pt x="3091797" y="3117035"/>
                  <a:pt x="3110845" y="3115448"/>
                </a:cubicBezTo>
                <a:cubicBezTo>
                  <a:pt x="3167298" y="3110744"/>
                  <a:pt x="3223967" y="3109163"/>
                  <a:pt x="3280528" y="3106021"/>
                </a:cubicBezTo>
                <a:cubicBezTo>
                  <a:pt x="3305666" y="3102879"/>
                  <a:pt x="3330668" y="3098337"/>
                  <a:pt x="3355942" y="3096594"/>
                </a:cubicBezTo>
                <a:cubicBezTo>
                  <a:pt x="3604766" y="3079433"/>
                  <a:pt x="3480671" y="3101814"/>
                  <a:pt x="3601039" y="3077740"/>
                </a:cubicBezTo>
                <a:cubicBezTo>
                  <a:pt x="4271276" y="3084650"/>
                  <a:pt x="4517928" y="3094953"/>
                  <a:pt x="5137608" y="3077740"/>
                </a:cubicBezTo>
                <a:cubicBezTo>
                  <a:pt x="5156714" y="3077209"/>
                  <a:pt x="5175116" y="3069838"/>
                  <a:pt x="5194169" y="3068314"/>
                </a:cubicBezTo>
                <a:cubicBezTo>
                  <a:pt x="5253764" y="3063547"/>
                  <a:pt x="5313575" y="3062029"/>
                  <a:pt x="5373278" y="3058887"/>
                </a:cubicBezTo>
                <a:cubicBezTo>
                  <a:pt x="5392132" y="3055745"/>
                  <a:pt x="5410804" y="3051191"/>
                  <a:pt x="5429839" y="3049460"/>
                </a:cubicBezTo>
                <a:cubicBezTo>
                  <a:pt x="5506895" y="3042455"/>
                  <a:pt x="5700954" y="3034621"/>
                  <a:pt x="5769204" y="3030606"/>
                </a:cubicBezTo>
                <a:cubicBezTo>
                  <a:pt x="5813232" y="3028016"/>
                  <a:pt x="5857173" y="3024114"/>
                  <a:pt x="5901179" y="3021180"/>
                </a:cubicBezTo>
                <a:lnTo>
                  <a:pt x="6052008" y="3011753"/>
                </a:lnTo>
                <a:cubicBezTo>
                  <a:pt x="6150085" y="2987233"/>
                  <a:pt x="6041853" y="3011819"/>
                  <a:pt x="6249971" y="2992899"/>
                </a:cubicBezTo>
                <a:cubicBezTo>
                  <a:pt x="6287401" y="2989496"/>
                  <a:pt x="6299681" y="2980432"/>
                  <a:pt x="6334812" y="2974045"/>
                </a:cubicBezTo>
                <a:cubicBezTo>
                  <a:pt x="6356673" y="2970070"/>
                  <a:pt x="6378939" y="2968594"/>
                  <a:pt x="6400800" y="2964619"/>
                </a:cubicBezTo>
                <a:cubicBezTo>
                  <a:pt x="6413547" y="2962301"/>
                  <a:pt x="6425860" y="2958003"/>
                  <a:pt x="6438507" y="2955192"/>
                </a:cubicBezTo>
                <a:cubicBezTo>
                  <a:pt x="6546216" y="2931256"/>
                  <a:pt x="6431389" y="2959328"/>
                  <a:pt x="6523348" y="2936338"/>
                </a:cubicBezTo>
                <a:cubicBezTo>
                  <a:pt x="6532775" y="2926911"/>
                  <a:pt x="6541062" y="2916186"/>
                  <a:pt x="6551629" y="2908058"/>
                </a:cubicBezTo>
                <a:cubicBezTo>
                  <a:pt x="6582031" y="2884672"/>
                  <a:pt x="6618775" y="2869192"/>
                  <a:pt x="6645897" y="2842070"/>
                </a:cubicBezTo>
                <a:cubicBezTo>
                  <a:pt x="6673154" y="2814813"/>
                  <a:pt x="6688865" y="2801184"/>
                  <a:pt x="6711884" y="2766656"/>
                </a:cubicBezTo>
                <a:cubicBezTo>
                  <a:pt x="6719679" y="2754964"/>
                  <a:pt x="6723913" y="2741233"/>
                  <a:pt x="6730738" y="2728949"/>
                </a:cubicBezTo>
                <a:cubicBezTo>
                  <a:pt x="6739636" y="2712932"/>
                  <a:pt x="6749591" y="2697526"/>
                  <a:pt x="6759018" y="2681815"/>
                </a:cubicBezTo>
                <a:cubicBezTo>
                  <a:pt x="6762160" y="2666104"/>
                  <a:pt x="6764229" y="2650139"/>
                  <a:pt x="6768445" y="2634681"/>
                </a:cubicBezTo>
                <a:cubicBezTo>
                  <a:pt x="6773674" y="2615508"/>
                  <a:pt x="6781014" y="2596974"/>
                  <a:pt x="6787299" y="2578120"/>
                </a:cubicBezTo>
                <a:cubicBezTo>
                  <a:pt x="6790441" y="2568693"/>
                  <a:pt x="6794316" y="2559479"/>
                  <a:pt x="6796726" y="2549839"/>
                </a:cubicBezTo>
                <a:lnTo>
                  <a:pt x="6806152" y="2512132"/>
                </a:lnTo>
                <a:cubicBezTo>
                  <a:pt x="6810908" y="2455055"/>
                  <a:pt x="6825006" y="2295329"/>
                  <a:pt x="6825006" y="2248182"/>
                </a:cubicBezTo>
                <a:cubicBezTo>
                  <a:pt x="6825006" y="2175841"/>
                  <a:pt x="6820237" y="2103556"/>
                  <a:pt x="6815579" y="2031365"/>
                </a:cubicBezTo>
                <a:cubicBezTo>
                  <a:pt x="6814650" y="2016964"/>
                  <a:pt x="6810346" y="1952186"/>
                  <a:pt x="6796726" y="1927670"/>
                </a:cubicBezTo>
                <a:cubicBezTo>
                  <a:pt x="6785722" y="1907862"/>
                  <a:pt x="6766184" y="1892606"/>
                  <a:pt x="6759018" y="1871109"/>
                </a:cubicBezTo>
                <a:cubicBezTo>
                  <a:pt x="6755876" y="1861682"/>
                  <a:pt x="6755952" y="1850462"/>
                  <a:pt x="6749591" y="1842829"/>
                </a:cubicBezTo>
                <a:cubicBezTo>
                  <a:pt x="6739533" y="1830759"/>
                  <a:pt x="6724669" y="1823681"/>
                  <a:pt x="6711884" y="1814549"/>
                </a:cubicBezTo>
                <a:cubicBezTo>
                  <a:pt x="6702665" y="1807964"/>
                  <a:pt x="6692823" y="1802280"/>
                  <a:pt x="6683604" y="1795695"/>
                </a:cubicBezTo>
                <a:cubicBezTo>
                  <a:pt x="6670819" y="1786563"/>
                  <a:pt x="6658682" y="1776547"/>
                  <a:pt x="6645897" y="1767415"/>
                </a:cubicBezTo>
                <a:cubicBezTo>
                  <a:pt x="6625746" y="1753021"/>
                  <a:pt x="6603164" y="1738427"/>
                  <a:pt x="6579909" y="1729707"/>
                </a:cubicBezTo>
                <a:cubicBezTo>
                  <a:pt x="6567778" y="1725158"/>
                  <a:pt x="6554771" y="1723423"/>
                  <a:pt x="6542202" y="1720281"/>
                </a:cubicBezTo>
                <a:cubicBezTo>
                  <a:pt x="6532775" y="1713996"/>
                  <a:pt x="6524440" y="1705635"/>
                  <a:pt x="6513921" y="1701427"/>
                </a:cubicBezTo>
                <a:cubicBezTo>
                  <a:pt x="6455835" y="1678192"/>
                  <a:pt x="6397484" y="1674524"/>
                  <a:pt x="6334812" y="1673147"/>
                </a:cubicBezTo>
                <a:lnTo>
                  <a:pt x="5590095" y="1663720"/>
                </a:lnTo>
                <a:cubicBezTo>
                  <a:pt x="5342783" y="1632806"/>
                  <a:pt x="5752186" y="1682767"/>
                  <a:pt x="5392132" y="1644866"/>
                </a:cubicBezTo>
                <a:cubicBezTo>
                  <a:pt x="5373123" y="1642865"/>
                  <a:pt x="5354624" y="1636963"/>
                  <a:pt x="5335571" y="1635439"/>
                </a:cubicBezTo>
                <a:cubicBezTo>
                  <a:pt x="5275976" y="1630672"/>
                  <a:pt x="5216165" y="1629155"/>
                  <a:pt x="5156462" y="1626013"/>
                </a:cubicBezTo>
                <a:cubicBezTo>
                  <a:pt x="5066103" y="1603423"/>
                  <a:pt x="5178109" y="1633229"/>
                  <a:pt x="5071620" y="1597732"/>
                </a:cubicBezTo>
                <a:cubicBezTo>
                  <a:pt x="5049918" y="1590498"/>
                  <a:pt x="5027176" y="1586572"/>
                  <a:pt x="5005633" y="1578878"/>
                </a:cubicBezTo>
                <a:cubicBezTo>
                  <a:pt x="4983096" y="1570829"/>
                  <a:pt x="4962182" y="1558647"/>
                  <a:pt x="4939645" y="1550598"/>
                </a:cubicBezTo>
                <a:cubicBezTo>
                  <a:pt x="4918101" y="1542904"/>
                  <a:pt x="4895359" y="1538978"/>
                  <a:pt x="4873657" y="1531744"/>
                </a:cubicBezTo>
                <a:cubicBezTo>
                  <a:pt x="4857604" y="1526393"/>
                  <a:pt x="4842367" y="1518833"/>
                  <a:pt x="4826523" y="1512891"/>
                </a:cubicBezTo>
                <a:cubicBezTo>
                  <a:pt x="4799472" y="1502747"/>
                  <a:pt x="4790255" y="1501467"/>
                  <a:pt x="4760536" y="1494037"/>
                </a:cubicBezTo>
                <a:cubicBezTo>
                  <a:pt x="4710695" y="1460811"/>
                  <a:pt x="4743246" y="1477932"/>
                  <a:pt x="4656841" y="1456330"/>
                </a:cubicBezTo>
                <a:cubicBezTo>
                  <a:pt x="4616498" y="1446244"/>
                  <a:pt x="4615875" y="1445453"/>
                  <a:pt x="4572000" y="1437476"/>
                </a:cubicBezTo>
                <a:cubicBezTo>
                  <a:pt x="4556843" y="1434720"/>
                  <a:pt x="4486225" y="1423999"/>
                  <a:pt x="4468305" y="1418623"/>
                </a:cubicBezTo>
                <a:cubicBezTo>
                  <a:pt x="4445355" y="1411738"/>
                  <a:pt x="4339854" y="1363731"/>
                  <a:pt x="4336330" y="1362062"/>
                </a:cubicBezTo>
                <a:cubicBezTo>
                  <a:pt x="4304580" y="1347023"/>
                  <a:pt x="4276511" y="1321818"/>
                  <a:pt x="4242062" y="1314928"/>
                </a:cubicBezTo>
                <a:lnTo>
                  <a:pt x="4194928" y="1305501"/>
                </a:lnTo>
                <a:cubicBezTo>
                  <a:pt x="4120759" y="1249876"/>
                  <a:pt x="4196497" y="1301572"/>
                  <a:pt x="4110086" y="1258367"/>
                </a:cubicBezTo>
                <a:cubicBezTo>
                  <a:pt x="4099953" y="1253300"/>
                  <a:pt x="4091752" y="1244939"/>
                  <a:pt x="4081806" y="1239514"/>
                </a:cubicBezTo>
                <a:cubicBezTo>
                  <a:pt x="4057132" y="1226056"/>
                  <a:pt x="4032486" y="1212244"/>
                  <a:pt x="4006391" y="1201806"/>
                </a:cubicBezTo>
                <a:cubicBezTo>
                  <a:pt x="3990680" y="1195522"/>
                  <a:pt x="3974392" y="1190521"/>
                  <a:pt x="3959257" y="1182953"/>
                </a:cubicBezTo>
                <a:cubicBezTo>
                  <a:pt x="3942869" y="1174759"/>
                  <a:pt x="3928511" y="1162866"/>
                  <a:pt x="3912123" y="1154672"/>
                </a:cubicBezTo>
                <a:cubicBezTo>
                  <a:pt x="3896988" y="1147104"/>
                  <a:pt x="3880124" y="1143387"/>
                  <a:pt x="3864989" y="1135819"/>
                </a:cubicBezTo>
                <a:cubicBezTo>
                  <a:pt x="3854856" y="1130752"/>
                  <a:pt x="3846546" y="1122586"/>
                  <a:pt x="3836709" y="1116965"/>
                </a:cubicBezTo>
                <a:cubicBezTo>
                  <a:pt x="3824508" y="1109993"/>
                  <a:pt x="3811203" y="1105083"/>
                  <a:pt x="3799002" y="1098111"/>
                </a:cubicBezTo>
                <a:cubicBezTo>
                  <a:pt x="3764199" y="1078224"/>
                  <a:pt x="3774441" y="1075940"/>
                  <a:pt x="3733014" y="1060404"/>
                </a:cubicBezTo>
                <a:cubicBezTo>
                  <a:pt x="3720883" y="1055855"/>
                  <a:pt x="3707438" y="1055526"/>
                  <a:pt x="3695307" y="1050977"/>
                </a:cubicBezTo>
                <a:cubicBezTo>
                  <a:pt x="3538759" y="992272"/>
                  <a:pt x="3756938" y="1067964"/>
                  <a:pt x="3629319" y="1013270"/>
                </a:cubicBezTo>
                <a:cubicBezTo>
                  <a:pt x="3617411" y="1008166"/>
                  <a:pt x="3603743" y="1008392"/>
                  <a:pt x="3591612" y="1003843"/>
                </a:cubicBezTo>
                <a:cubicBezTo>
                  <a:pt x="3578454" y="998909"/>
                  <a:pt x="3567139" y="989716"/>
                  <a:pt x="3553905" y="984990"/>
                </a:cubicBezTo>
                <a:cubicBezTo>
                  <a:pt x="3523010" y="973956"/>
                  <a:pt x="3490950" y="966494"/>
                  <a:pt x="3459637" y="956709"/>
                </a:cubicBezTo>
                <a:cubicBezTo>
                  <a:pt x="3440668" y="950781"/>
                  <a:pt x="3421753" y="944648"/>
                  <a:pt x="3403076" y="937856"/>
                </a:cubicBezTo>
                <a:cubicBezTo>
                  <a:pt x="3352462" y="919451"/>
                  <a:pt x="3354412" y="915157"/>
                  <a:pt x="3299381" y="900149"/>
                </a:cubicBezTo>
                <a:cubicBezTo>
                  <a:pt x="3283923" y="895933"/>
                  <a:pt x="3267618" y="895243"/>
                  <a:pt x="3252247" y="890722"/>
                </a:cubicBezTo>
                <a:cubicBezTo>
                  <a:pt x="3070460" y="837255"/>
                  <a:pt x="3199654" y="865121"/>
                  <a:pt x="3091991" y="843588"/>
                </a:cubicBezTo>
                <a:cubicBezTo>
                  <a:pt x="3079422" y="837303"/>
                  <a:pt x="3067442" y="829668"/>
                  <a:pt x="3054284" y="824734"/>
                </a:cubicBezTo>
                <a:cubicBezTo>
                  <a:pt x="3042153" y="820185"/>
                  <a:pt x="3028536" y="820290"/>
                  <a:pt x="3016577" y="815307"/>
                </a:cubicBezTo>
                <a:cubicBezTo>
                  <a:pt x="2990634" y="804497"/>
                  <a:pt x="2967258" y="788038"/>
                  <a:pt x="2941163" y="777600"/>
                </a:cubicBezTo>
                <a:cubicBezTo>
                  <a:pt x="2884803" y="755057"/>
                  <a:pt x="2910082" y="764098"/>
                  <a:pt x="2865748" y="749320"/>
                </a:cubicBezTo>
                <a:cubicBezTo>
                  <a:pt x="2779239" y="684436"/>
                  <a:pt x="2880610" y="755361"/>
                  <a:pt x="2780907" y="702186"/>
                </a:cubicBezTo>
                <a:cubicBezTo>
                  <a:pt x="2748573" y="684941"/>
                  <a:pt x="2720663" y="659235"/>
                  <a:pt x="2686639" y="645625"/>
                </a:cubicBezTo>
                <a:cubicBezTo>
                  <a:pt x="2670928" y="639340"/>
                  <a:pt x="2654297" y="634989"/>
                  <a:pt x="2639505" y="626771"/>
                </a:cubicBezTo>
                <a:cubicBezTo>
                  <a:pt x="2625771" y="619141"/>
                  <a:pt x="2615851" y="605517"/>
                  <a:pt x="2601798" y="598491"/>
                </a:cubicBezTo>
                <a:cubicBezTo>
                  <a:pt x="2584023" y="589603"/>
                  <a:pt x="2563689" y="587018"/>
                  <a:pt x="2545237" y="579637"/>
                </a:cubicBezTo>
                <a:cubicBezTo>
                  <a:pt x="2500799" y="561862"/>
                  <a:pt x="2457254" y="541930"/>
                  <a:pt x="2413262" y="523076"/>
                </a:cubicBezTo>
                <a:lnTo>
                  <a:pt x="2413262" y="523076"/>
                </a:lnTo>
                <a:cubicBezTo>
                  <a:pt x="2397551" y="513649"/>
                  <a:pt x="2382871" y="502237"/>
                  <a:pt x="2366128" y="494796"/>
                </a:cubicBezTo>
                <a:cubicBezTo>
                  <a:pt x="2354288" y="489534"/>
                  <a:pt x="2340711" y="489466"/>
                  <a:pt x="2328420" y="485369"/>
                </a:cubicBezTo>
                <a:cubicBezTo>
                  <a:pt x="2235404" y="454364"/>
                  <a:pt x="2327237" y="475706"/>
                  <a:pt x="2234152" y="457089"/>
                </a:cubicBezTo>
                <a:cubicBezTo>
                  <a:pt x="2221583" y="450804"/>
                  <a:pt x="2209603" y="443169"/>
                  <a:pt x="2196445" y="438235"/>
                </a:cubicBezTo>
                <a:cubicBezTo>
                  <a:pt x="2184314" y="433686"/>
                  <a:pt x="2171195" y="432367"/>
                  <a:pt x="2158738" y="428808"/>
                </a:cubicBezTo>
                <a:cubicBezTo>
                  <a:pt x="2149183" y="426078"/>
                  <a:pt x="2139884" y="422524"/>
                  <a:pt x="2130457" y="419382"/>
                </a:cubicBezTo>
                <a:cubicBezTo>
                  <a:pt x="2059055" y="371779"/>
                  <a:pt x="2133482" y="417249"/>
                  <a:pt x="1970202" y="362821"/>
                </a:cubicBezTo>
                <a:lnTo>
                  <a:pt x="1857080" y="325114"/>
                </a:lnTo>
                <a:lnTo>
                  <a:pt x="1828800" y="315687"/>
                </a:lnTo>
                <a:cubicBezTo>
                  <a:pt x="1819373" y="312545"/>
                  <a:pt x="1809745" y="309951"/>
                  <a:pt x="1800519" y="306260"/>
                </a:cubicBezTo>
                <a:cubicBezTo>
                  <a:pt x="1738509" y="281455"/>
                  <a:pt x="1769978" y="290724"/>
                  <a:pt x="1706251" y="277980"/>
                </a:cubicBezTo>
                <a:cubicBezTo>
                  <a:pt x="1696824" y="271695"/>
                  <a:pt x="1688384" y="263589"/>
                  <a:pt x="1677971" y="259126"/>
                </a:cubicBezTo>
                <a:cubicBezTo>
                  <a:pt x="1666063" y="254022"/>
                  <a:pt x="1652721" y="253258"/>
                  <a:pt x="1640264" y="249699"/>
                </a:cubicBezTo>
                <a:cubicBezTo>
                  <a:pt x="1630709" y="246969"/>
                  <a:pt x="1621538" y="243002"/>
                  <a:pt x="1611983" y="240272"/>
                </a:cubicBezTo>
                <a:cubicBezTo>
                  <a:pt x="1597896" y="236247"/>
                  <a:pt x="1561059" y="228950"/>
                  <a:pt x="1545996" y="221419"/>
                </a:cubicBezTo>
                <a:cubicBezTo>
                  <a:pt x="1529608" y="213225"/>
                  <a:pt x="1515250" y="201332"/>
                  <a:pt x="1498862" y="193138"/>
                </a:cubicBezTo>
                <a:cubicBezTo>
                  <a:pt x="1485336" y="186375"/>
                  <a:pt x="1444959" y="177306"/>
                  <a:pt x="1432874" y="174285"/>
                </a:cubicBezTo>
                <a:cubicBezTo>
                  <a:pt x="1417163" y="164858"/>
                  <a:pt x="1402128" y="154198"/>
                  <a:pt x="1385740" y="146004"/>
                </a:cubicBezTo>
                <a:cubicBezTo>
                  <a:pt x="1367577" y="136922"/>
                  <a:pt x="1337883" y="133194"/>
                  <a:pt x="1319752" y="127151"/>
                </a:cubicBezTo>
                <a:cubicBezTo>
                  <a:pt x="1303699" y="121800"/>
                  <a:pt x="1288826" y="113160"/>
                  <a:pt x="1272618" y="108297"/>
                </a:cubicBezTo>
                <a:cubicBezTo>
                  <a:pt x="1257271" y="103693"/>
                  <a:pt x="1240831" y="103474"/>
                  <a:pt x="1225484" y="98870"/>
                </a:cubicBezTo>
                <a:cubicBezTo>
                  <a:pt x="1209276" y="94008"/>
                  <a:pt x="1194194" y="85959"/>
                  <a:pt x="1178350" y="80017"/>
                </a:cubicBezTo>
                <a:cubicBezTo>
                  <a:pt x="1169046" y="76528"/>
                  <a:pt x="1159624" y="73320"/>
                  <a:pt x="1150070" y="70590"/>
                </a:cubicBezTo>
                <a:cubicBezTo>
                  <a:pt x="1137613" y="67031"/>
                  <a:pt x="1124820" y="64722"/>
                  <a:pt x="1112363" y="61163"/>
                </a:cubicBezTo>
                <a:cubicBezTo>
                  <a:pt x="1067427" y="48324"/>
                  <a:pt x="1082019" y="45668"/>
                  <a:pt x="1018095" y="32883"/>
                </a:cubicBezTo>
                <a:cubicBezTo>
                  <a:pt x="993253" y="27915"/>
                  <a:pt x="967818" y="26598"/>
                  <a:pt x="942680" y="23456"/>
                </a:cubicBezTo>
                <a:cubicBezTo>
                  <a:pt x="897284" y="8324"/>
                  <a:pt x="915375" y="12480"/>
                  <a:pt x="848412" y="4602"/>
                </a:cubicBezTo>
                <a:cubicBezTo>
                  <a:pt x="709815" y="-11704"/>
                  <a:pt x="628454" y="20314"/>
                  <a:pt x="584462" y="23456"/>
                </a:cubicBez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2648420" y="2620652"/>
            <a:ext cx="8348186" cy="2648932"/>
          </a:xfrm>
          <a:custGeom>
            <a:avLst/>
            <a:gdLst>
              <a:gd name="connsiteX0" fmla="*/ 1706764 w 8348186"/>
              <a:gd name="connsiteY0" fmla="*/ 461913 h 2648932"/>
              <a:gd name="connsiteX1" fmla="*/ 1706764 w 8348186"/>
              <a:gd name="connsiteY1" fmla="*/ 461913 h 2648932"/>
              <a:gd name="connsiteX2" fmla="*/ 1621922 w 8348186"/>
              <a:gd name="connsiteY2" fmla="*/ 452486 h 2648932"/>
              <a:gd name="connsiteX3" fmla="*/ 1461667 w 8348186"/>
              <a:gd name="connsiteY3" fmla="*/ 471340 h 2648932"/>
              <a:gd name="connsiteX4" fmla="*/ 1357972 w 8348186"/>
              <a:gd name="connsiteY4" fmla="*/ 480767 h 2648932"/>
              <a:gd name="connsiteX5" fmla="*/ 1310838 w 8348186"/>
              <a:gd name="connsiteY5" fmla="*/ 490193 h 2648932"/>
              <a:gd name="connsiteX6" fmla="*/ 1254277 w 8348186"/>
              <a:gd name="connsiteY6" fmla="*/ 499620 h 2648932"/>
              <a:gd name="connsiteX7" fmla="*/ 1216570 w 8348186"/>
              <a:gd name="connsiteY7" fmla="*/ 509047 h 2648932"/>
              <a:gd name="connsiteX8" fmla="*/ 1122302 w 8348186"/>
              <a:gd name="connsiteY8" fmla="*/ 527901 h 2648932"/>
              <a:gd name="connsiteX9" fmla="*/ 1075168 w 8348186"/>
              <a:gd name="connsiteY9" fmla="*/ 537327 h 2648932"/>
              <a:gd name="connsiteX10" fmla="*/ 1037460 w 8348186"/>
              <a:gd name="connsiteY10" fmla="*/ 556181 h 2648932"/>
              <a:gd name="connsiteX11" fmla="*/ 933766 w 8348186"/>
              <a:gd name="connsiteY11" fmla="*/ 584461 h 2648932"/>
              <a:gd name="connsiteX12" fmla="*/ 896058 w 8348186"/>
              <a:gd name="connsiteY12" fmla="*/ 603315 h 2648932"/>
              <a:gd name="connsiteX13" fmla="*/ 858351 w 8348186"/>
              <a:gd name="connsiteY13" fmla="*/ 612742 h 2648932"/>
              <a:gd name="connsiteX14" fmla="*/ 782937 w 8348186"/>
              <a:gd name="connsiteY14" fmla="*/ 641022 h 2648932"/>
              <a:gd name="connsiteX15" fmla="*/ 707522 w 8348186"/>
              <a:gd name="connsiteY15" fmla="*/ 678729 h 2648932"/>
              <a:gd name="connsiteX16" fmla="*/ 632108 w 8348186"/>
              <a:gd name="connsiteY16" fmla="*/ 707010 h 2648932"/>
              <a:gd name="connsiteX17" fmla="*/ 575547 w 8348186"/>
              <a:gd name="connsiteY17" fmla="*/ 744717 h 2648932"/>
              <a:gd name="connsiteX18" fmla="*/ 518986 w 8348186"/>
              <a:gd name="connsiteY18" fmla="*/ 782424 h 2648932"/>
              <a:gd name="connsiteX19" fmla="*/ 490706 w 8348186"/>
              <a:gd name="connsiteY19" fmla="*/ 801278 h 2648932"/>
              <a:gd name="connsiteX20" fmla="*/ 471852 w 8348186"/>
              <a:gd name="connsiteY20" fmla="*/ 829558 h 2648932"/>
              <a:gd name="connsiteX21" fmla="*/ 443572 w 8348186"/>
              <a:gd name="connsiteY21" fmla="*/ 848412 h 2648932"/>
              <a:gd name="connsiteX22" fmla="*/ 377584 w 8348186"/>
              <a:gd name="connsiteY22" fmla="*/ 923826 h 2648932"/>
              <a:gd name="connsiteX23" fmla="*/ 330450 w 8348186"/>
              <a:gd name="connsiteY23" fmla="*/ 961534 h 2648932"/>
              <a:gd name="connsiteX24" fmla="*/ 311596 w 8348186"/>
              <a:gd name="connsiteY24" fmla="*/ 989814 h 2648932"/>
              <a:gd name="connsiteX25" fmla="*/ 283316 w 8348186"/>
              <a:gd name="connsiteY25" fmla="*/ 1008668 h 2648932"/>
              <a:gd name="connsiteX26" fmla="*/ 245609 w 8348186"/>
              <a:gd name="connsiteY26" fmla="*/ 1065228 h 2648932"/>
              <a:gd name="connsiteX27" fmla="*/ 226755 w 8348186"/>
              <a:gd name="connsiteY27" fmla="*/ 1093509 h 2648932"/>
              <a:gd name="connsiteX28" fmla="*/ 217328 w 8348186"/>
              <a:gd name="connsiteY28" fmla="*/ 1121789 h 2648932"/>
              <a:gd name="connsiteX29" fmla="*/ 189048 w 8348186"/>
              <a:gd name="connsiteY29" fmla="*/ 1140643 h 2648932"/>
              <a:gd name="connsiteX30" fmla="*/ 170194 w 8348186"/>
              <a:gd name="connsiteY30" fmla="*/ 1178350 h 2648932"/>
              <a:gd name="connsiteX31" fmla="*/ 160768 w 8348186"/>
              <a:gd name="connsiteY31" fmla="*/ 1206630 h 2648932"/>
              <a:gd name="connsiteX32" fmla="*/ 123060 w 8348186"/>
              <a:gd name="connsiteY32" fmla="*/ 1263191 h 2648932"/>
              <a:gd name="connsiteX33" fmla="*/ 104207 w 8348186"/>
              <a:gd name="connsiteY33" fmla="*/ 1300899 h 2648932"/>
              <a:gd name="connsiteX34" fmla="*/ 94780 w 8348186"/>
              <a:gd name="connsiteY34" fmla="*/ 1329179 h 2648932"/>
              <a:gd name="connsiteX35" fmla="*/ 75926 w 8348186"/>
              <a:gd name="connsiteY35" fmla="*/ 1357459 h 2648932"/>
              <a:gd name="connsiteX36" fmla="*/ 66500 w 8348186"/>
              <a:gd name="connsiteY36" fmla="*/ 1395167 h 2648932"/>
              <a:gd name="connsiteX37" fmla="*/ 47646 w 8348186"/>
              <a:gd name="connsiteY37" fmla="*/ 1451727 h 2648932"/>
              <a:gd name="connsiteX38" fmla="*/ 38219 w 8348186"/>
              <a:gd name="connsiteY38" fmla="*/ 1489435 h 2648932"/>
              <a:gd name="connsiteX39" fmla="*/ 28792 w 8348186"/>
              <a:gd name="connsiteY39" fmla="*/ 1517715 h 2648932"/>
              <a:gd name="connsiteX40" fmla="*/ 9939 w 8348186"/>
              <a:gd name="connsiteY40" fmla="*/ 1593129 h 2648932"/>
              <a:gd name="connsiteX41" fmla="*/ 9939 w 8348186"/>
              <a:gd name="connsiteY41" fmla="*/ 1941921 h 2648932"/>
              <a:gd name="connsiteX42" fmla="*/ 19366 w 8348186"/>
              <a:gd name="connsiteY42" fmla="*/ 1970202 h 2648932"/>
              <a:gd name="connsiteX43" fmla="*/ 28792 w 8348186"/>
              <a:gd name="connsiteY43" fmla="*/ 2017336 h 2648932"/>
              <a:gd name="connsiteX44" fmla="*/ 47646 w 8348186"/>
              <a:gd name="connsiteY44" fmla="*/ 2045616 h 2648932"/>
              <a:gd name="connsiteX45" fmla="*/ 66500 w 8348186"/>
              <a:gd name="connsiteY45" fmla="*/ 2092750 h 2648932"/>
              <a:gd name="connsiteX46" fmla="*/ 132487 w 8348186"/>
              <a:gd name="connsiteY46" fmla="*/ 2205872 h 2648932"/>
              <a:gd name="connsiteX47" fmla="*/ 179621 w 8348186"/>
              <a:gd name="connsiteY47" fmla="*/ 2271859 h 2648932"/>
              <a:gd name="connsiteX48" fmla="*/ 245609 w 8348186"/>
              <a:gd name="connsiteY48" fmla="*/ 2337847 h 2648932"/>
              <a:gd name="connsiteX49" fmla="*/ 273889 w 8348186"/>
              <a:gd name="connsiteY49" fmla="*/ 2366127 h 2648932"/>
              <a:gd name="connsiteX50" fmla="*/ 321023 w 8348186"/>
              <a:gd name="connsiteY50" fmla="*/ 2394408 h 2648932"/>
              <a:gd name="connsiteX51" fmla="*/ 368157 w 8348186"/>
              <a:gd name="connsiteY51" fmla="*/ 2413261 h 2648932"/>
              <a:gd name="connsiteX52" fmla="*/ 405865 w 8348186"/>
              <a:gd name="connsiteY52" fmla="*/ 2441542 h 2648932"/>
              <a:gd name="connsiteX53" fmla="*/ 490706 w 8348186"/>
              <a:gd name="connsiteY53" fmla="*/ 2469822 h 2648932"/>
              <a:gd name="connsiteX54" fmla="*/ 528413 w 8348186"/>
              <a:gd name="connsiteY54" fmla="*/ 2488676 h 2648932"/>
              <a:gd name="connsiteX55" fmla="*/ 603827 w 8348186"/>
              <a:gd name="connsiteY55" fmla="*/ 2507529 h 2648932"/>
              <a:gd name="connsiteX56" fmla="*/ 641535 w 8348186"/>
              <a:gd name="connsiteY56" fmla="*/ 2526383 h 2648932"/>
              <a:gd name="connsiteX57" fmla="*/ 669815 w 8348186"/>
              <a:gd name="connsiteY57" fmla="*/ 2535810 h 2648932"/>
              <a:gd name="connsiteX58" fmla="*/ 735803 w 8348186"/>
              <a:gd name="connsiteY58" fmla="*/ 2564090 h 2648932"/>
              <a:gd name="connsiteX59" fmla="*/ 764083 w 8348186"/>
              <a:gd name="connsiteY59" fmla="*/ 2582944 h 2648932"/>
              <a:gd name="connsiteX60" fmla="*/ 792364 w 8348186"/>
              <a:gd name="connsiteY60" fmla="*/ 2592371 h 2648932"/>
              <a:gd name="connsiteX61" fmla="*/ 905485 w 8348186"/>
              <a:gd name="connsiteY61" fmla="*/ 2611224 h 2648932"/>
              <a:gd name="connsiteX62" fmla="*/ 943192 w 8348186"/>
              <a:gd name="connsiteY62" fmla="*/ 2620651 h 2648932"/>
              <a:gd name="connsiteX63" fmla="*/ 990326 w 8348186"/>
              <a:gd name="connsiteY63" fmla="*/ 2630078 h 2648932"/>
              <a:gd name="connsiteX64" fmla="*/ 1065741 w 8348186"/>
              <a:gd name="connsiteY64" fmla="*/ 2648932 h 2648932"/>
              <a:gd name="connsiteX65" fmla="*/ 1508801 w 8348186"/>
              <a:gd name="connsiteY65" fmla="*/ 2630078 h 2648932"/>
              <a:gd name="connsiteX66" fmla="*/ 1555935 w 8348186"/>
              <a:gd name="connsiteY66" fmla="*/ 2620651 h 2648932"/>
              <a:gd name="connsiteX67" fmla="*/ 1584215 w 8348186"/>
              <a:gd name="connsiteY67" fmla="*/ 2611224 h 2648932"/>
              <a:gd name="connsiteX68" fmla="*/ 1706764 w 8348186"/>
              <a:gd name="connsiteY68" fmla="*/ 2601797 h 2648932"/>
              <a:gd name="connsiteX69" fmla="*/ 1848166 w 8348186"/>
              <a:gd name="connsiteY69" fmla="*/ 2582944 h 2648932"/>
              <a:gd name="connsiteX70" fmla="*/ 1923580 w 8348186"/>
              <a:gd name="connsiteY70" fmla="*/ 2564090 h 2648932"/>
              <a:gd name="connsiteX71" fmla="*/ 2017848 w 8348186"/>
              <a:gd name="connsiteY71" fmla="*/ 2554663 h 2648932"/>
              <a:gd name="connsiteX72" fmla="*/ 2074409 w 8348186"/>
              <a:gd name="connsiteY72" fmla="*/ 2545237 h 2648932"/>
              <a:gd name="connsiteX73" fmla="*/ 2423201 w 8348186"/>
              <a:gd name="connsiteY73" fmla="*/ 2535810 h 2648932"/>
              <a:gd name="connsiteX74" fmla="*/ 2460908 w 8348186"/>
              <a:gd name="connsiteY74" fmla="*/ 2526383 h 2648932"/>
              <a:gd name="connsiteX75" fmla="*/ 2621164 w 8348186"/>
              <a:gd name="connsiteY75" fmla="*/ 2507529 h 2648932"/>
              <a:gd name="connsiteX76" fmla="*/ 2715432 w 8348186"/>
              <a:gd name="connsiteY76" fmla="*/ 2488676 h 2648932"/>
              <a:gd name="connsiteX77" fmla="*/ 2800273 w 8348186"/>
              <a:gd name="connsiteY77" fmla="*/ 2460395 h 2648932"/>
              <a:gd name="connsiteX78" fmla="*/ 2828553 w 8348186"/>
              <a:gd name="connsiteY78" fmla="*/ 2450969 h 2648932"/>
              <a:gd name="connsiteX79" fmla="*/ 2894541 w 8348186"/>
              <a:gd name="connsiteY79" fmla="*/ 2441542 h 2648932"/>
              <a:gd name="connsiteX80" fmla="*/ 2969955 w 8348186"/>
              <a:gd name="connsiteY80" fmla="*/ 2422688 h 2648932"/>
              <a:gd name="connsiteX81" fmla="*/ 3064223 w 8348186"/>
              <a:gd name="connsiteY81" fmla="*/ 2413261 h 2648932"/>
              <a:gd name="connsiteX82" fmla="*/ 3177345 w 8348186"/>
              <a:gd name="connsiteY82" fmla="*/ 2394408 h 2648932"/>
              <a:gd name="connsiteX83" fmla="*/ 3290467 w 8348186"/>
              <a:gd name="connsiteY83" fmla="*/ 2375554 h 2648932"/>
              <a:gd name="connsiteX84" fmla="*/ 3375308 w 8348186"/>
              <a:gd name="connsiteY84" fmla="*/ 2347274 h 2648932"/>
              <a:gd name="connsiteX85" fmla="*/ 3403588 w 8348186"/>
              <a:gd name="connsiteY85" fmla="*/ 2337847 h 2648932"/>
              <a:gd name="connsiteX86" fmla="*/ 3431869 w 8348186"/>
              <a:gd name="connsiteY86" fmla="*/ 2318993 h 2648932"/>
              <a:gd name="connsiteX87" fmla="*/ 3535564 w 8348186"/>
              <a:gd name="connsiteY87" fmla="*/ 2300140 h 2648932"/>
              <a:gd name="connsiteX88" fmla="*/ 3639258 w 8348186"/>
              <a:gd name="connsiteY88" fmla="*/ 2281286 h 2648932"/>
              <a:gd name="connsiteX89" fmla="*/ 3705246 w 8348186"/>
              <a:gd name="connsiteY89" fmla="*/ 2262433 h 2648932"/>
              <a:gd name="connsiteX90" fmla="*/ 3940916 w 8348186"/>
              <a:gd name="connsiteY90" fmla="*/ 2243579 h 2648932"/>
              <a:gd name="connsiteX91" fmla="*/ 4412256 w 8348186"/>
              <a:gd name="connsiteY91" fmla="*/ 2253006 h 2648932"/>
              <a:gd name="connsiteX92" fmla="*/ 4544232 w 8348186"/>
              <a:gd name="connsiteY92" fmla="*/ 2262433 h 2648932"/>
              <a:gd name="connsiteX93" fmla="*/ 4610219 w 8348186"/>
              <a:gd name="connsiteY93" fmla="*/ 2281286 h 2648932"/>
              <a:gd name="connsiteX94" fmla="*/ 4685634 w 8348186"/>
              <a:gd name="connsiteY94" fmla="*/ 2290713 h 2648932"/>
              <a:gd name="connsiteX95" fmla="*/ 4798755 w 8348186"/>
              <a:gd name="connsiteY95" fmla="*/ 2309567 h 2648932"/>
              <a:gd name="connsiteX96" fmla="*/ 4836462 w 8348186"/>
              <a:gd name="connsiteY96" fmla="*/ 2318993 h 2648932"/>
              <a:gd name="connsiteX97" fmla="*/ 4921304 w 8348186"/>
              <a:gd name="connsiteY97" fmla="*/ 2328420 h 2648932"/>
              <a:gd name="connsiteX98" fmla="*/ 4949584 w 8348186"/>
              <a:gd name="connsiteY98" fmla="*/ 2337847 h 2648932"/>
              <a:gd name="connsiteX99" fmla="*/ 5156974 w 8348186"/>
              <a:gd name="connsiteY99" fmla="*/ 2356701 h 2648932"/>
              <a:gd name="connsiteX100" fmla="*/ 5270095 w 8348186"/>
              <a:gd name="connsiteY100" fmla="*/ 2366127 h 2648932"/>
              <a:gd name="connsiteX101" fmla="*/ 5411498 w 8348186"/>
              <a:gd name="connsiteY101" fmla="*/ 2384981 h 2648932"/>
              <a:gd name="connsiteX102" fmla="*/ 5449205 w 8348186"/>
              <a:gd name="connsiteY102" fmla="*/ 2394408 h 2648932"/>
              <a:gd name="connsiteX103" fmla="*/ 5656594 w 8348186"/>
              <a:gd name="connsiteY103" fmla="*/ 2403835 h 2648932"/>
              <a:gd name="connsiteX104" fmla="*/ 5750862 w 8348186"/>
              <a:gd name="connsiteY104" fmla="*/ 2413261 h 2648932"/>
              <a:gd name="connsiteX105" fmla="*/ 6570994 w 8348186"/>
              <a:gd name="connsiteY105" fmla="*/ 2413261 h 2648932"/>
              <a:gd name="connsiteX106" fmla="*/ 6721823 w 8348186"/>
              <a:gd name="connsiteY106" fmla="*/ 2384981 h 2648932"/>
              <a:gd name="connsiteX107" fmla="*/ 6759531 w 8348186"/>
              <a:gd name="connsiteY107" fmla="*/ 2366127 h 2648932"/>
              <a:gd name="connsiteX108" fmla="*/ 6806665 w 8348186"/>
              <a:gd name="connsiteY108" fmla="*/ 2356701 h 2648932"/>
              <a:gd name="connsiteX109" fmla="*/ 6844372 w 8348186"/>
              <a:gd name="connsiteY109" fmla="*/ 2337847 h 2648932"/>
              <a:gd name="connsiteX110" fmla="*/ 6910359 w 8348186"/>
              <a:gd name="connsiteY110" fmla="*/ 2318993 h 2648932"/>
              <a:gd name="connsiteX111" fmla="*/ 6938640 w 8348186"/>
              <a:gd name="connsiteY111" fmla="*/ 2309567 h 2648932"/>
              <a:gd name="connsiteX112" fmla="*/ 7032908 w 8348186"/>
              <a:gd name="connsiteY112" fmla="*/ 2262433 h 2648932"/>
              <a:gd name="connsiteX113" fmla="*/ 7089469 w 8348186"/>
              <a:gd name="connsiteY113" fmla="*/ 2224725 h 2648932"/>
              <a:gd name="connsiteX114" fmla="*/ 7127176 w 8348186"/>
              <a:gd name="connsiteY114" fmla="*/ 2196445 h 2648932"/>
              <a:gd name="connsiteX115" fmla="*/ 7155456 w 8348186"/>
              <a:gd name="connsiteY115" fmla="*/ 2187018 h 2648932"/>
              <a:gd name="connsiteX116" fmla="*/ 7183737 w 8348186"/>
              <a:gd name="connsiteY116" fmla="*/ 2168164 h 2648932"/>
              <a:gd name="connsiteX117" fmla="*/ 7221444 w 8348186"/>
              <a:gd name="connsiteY117" fmla="*/ 2149311 h 2648932"/>
              <a:gd name="connsiteX118" fmla="*/ 7315712 w 8348186"/>
              <a:gd name="connsiteY118" fmla="*/ 2092750 h 2648932"/>
              <a:gd name="connsiteX119" fmla="*/ 7372273 w 8348186"/>
              <a:gd name="connsiteY119" fmla="*/ 2064470 h 2648932"/>
              <a:gd name="connsiteX120" fmla="*/ 7428834 w 8348186"/>
              <a:gd name="connsiteY120" fmla="*/ 2026762 h 2648932"/>
              <a:gd name="connsiteX121" fmla="*/ 7560809 w 8348186"/>
              <a:gd name="connsiteY121" fmla="*/ 1979628 h 2648932"/>
              <a:gd name="connsiteX122" fmla="*/ 7598516 w 8348186"/>
              <a:gd name="connsiteY122" fmla="*/ 1960775 h 2648932"/>
              <a:gd name="connsiteX123" fmla="*/ 7645650 w 8348186"/>
              <a:gd name="connsiteY123" fmla="*/ 1941921 h 2648932"/>
              <a:gd name="connsiteX124" fmla="*/ 7683357 w 8348186"/>
              <a:gd name="connsiteY124" fmla="*/ 1913641 h 2648932"/>
              <a:gd name="connsiteX125" fmla="*/ 7805906 w 8348186"/>
              <a:gd name="connsiteY125" fmla="*/ 1800519 h 2648932"/>
              <a:gd name="connsiteX126" fmla="*/ 7890747 w 8348186"/>
              <a:gd name="connsiteY126" fmla="*/ 1734532 h 2648932"/>
              <a:gd name="connsiteX127" fmla="*/ 7956735 w 8348186"/>
              <a:gd name="connsiteY127" fmla="*/ 1649690 h 2648932"/>
              <a:gd name="connsiteX128" fmla="*/ 7994442 w 8348186"/>
              <a:gd name="connsiteY128" fmla="*/ 1611983 h 2648932"/>
              <a:gd name="connsiteX129" fmla="*/ 8069856 w 8348186"/>
              <a:gd name="connsiteY129" fmla="*/ 1498861 h 2648932"/>
              <a:gd name="connsiteX130" fmla="*/ 8135844 w 8348186"/>
              <a:gd name="connsiteY130" fmla="*/ 1395167 h 2648932"/>
              <a:gd name="connsiteX131" fmla="*/ 8173551 w 8348186"/>
              <a:gd name="connsiteY131" fmla="*/ 1348033 h 2648932"/>
              <a:gd name="connsiteX132" fmla="*/ 8192405 w 8348186"/>
              <a:gd name="connsiteY132" fmla="*/ 1310325 h 2648932"/>
              <a:gd name="connsiteX133" fmla="*/ 8211258 w 8348186"/>
              <a:gd name="connsiteY133" fmla="*/ 1282045 h 2648932"/>
              <a:gd name="connsiteX134" fmla="*/ 8239539 w 8348186"/>
              <a:gd name="connsiteY134" fmla="*/ 1216057 h 2648932"/>
              <a:gd name="connsiteX135" fmla="*/ 8258392 w 8348186"/>
              <a:gd name="connsiteY135" fmla="*/ 1168923 h 2648932"/>
              <a:gd name="connsiteX136" fmla="*/ 8267819 w 8348186"/>
              <a:gd name="connsiteY136" fmla="*/ 1131216 h 2648932"/>
              <a:gd name="connsiteX137" fmla="*/ 8286673 w 8348186"/>
              <a:gd name="connsiteY137" fmla="*/ 1084082 h 2648932"/>
              <a:gd name="connsiteX138" fmla="*/ 8305526 w 8348186"/>
              <a:gd name="connsiteY138" fmla="*/ 999241 h 2648932"/>
              <a:gd name="connsiteX139" fmla="*/ 8324380 w 8348186"/>
              <a:gd name="connsiteY139" fmla="*/ 923826 h 2648932"/>
              <a:gd name="connsiteX140" fmla="*/ 8333807 w 8348186"/>
              <a:gd name="connsiteY140" fmla="*/ 886119 h 2648932"/>
              <a:gd name="connsiteX141" fmla="*/ 8333807 w 8348186"/>
              <a:gd name="connsiteY141" fmla="*/ 358218 h 2648932"/>
              <a:gd name="connsiteX142" fmla="*/ 8314953 w 8348186"/>
              <a:gd name="connsiteY142" fmla="*/ 301657 h 2648932"/>
              <a:gd name="connsiteX143" fmla="*/ 8305526 w 8348186"/>
              <a:gd name="connsiteY143" fmla="*/ 263950 h 2648932"/>
              <a:gd name="connsiteX144" fmla="*/ 8296100 w 8348186"/>
              <a:gd name="connsiteY144" fmla="*/ 235670 h 2648932"/>
              <a:gd name="connsiteX145" fmla="*/ 8267819 w 8348186"/>
              <a:gd name="connsiteY145" fmla="*/ 216816 h 2648932"/>
              <a:gd name="connsiteX146" fmla="*/ 8258392 w 8348186"/>
              <a:gd name="connsiteY146" fmla="*/ 188536 h 2648932"/>
              <a:gd name="connsiteX147" fmla="*/ 8173551 w 8348186"/>
              <a:gd name="connsiteY147" fmla="*/ 122548 h 2648932"/>
              <a:gd name="connsiteX148" fmla="*/ 8145271 w 8348186"/>
              <a:gd name="connsiteY148" fmla="*/ 103694 h 2648932"/>
              <a:gd name="connsiteX149" fmla="*/ 8116990 w 8348186"/>
              <a:gd name="connsiteY149" fmla="*/ 75414 h 2648932"/>
              <a:gd name="connsiteX150" fmla="*/ 8060429 w 8348186"/>
              <a:gd name="connsiteY150" fmla="*/ 56560 h 2648932"/>
              <a:gd name="connsiteX151" fmla="*/ 8032149 w 8348186"/>
              <a:gd name="connsiteY151" fmla="*/ 37707 h 2648932"/>
              <a:gd name="connsiteX152" fmla="*/ 7956735 w 8348186"/>
              <a:gd name="connsiteY152" fmla="*/ 18853 h 2648932"/>
              <a:gd name="connsiteX153" fmla="*/ 7928454 w 8348186"/>
              <a:gd name="connsiteY153" fmla="*/ 9426 h 2648932"/>
              <a:gd name="connsiteX154" fmla="*/ 7787052 w 8348186"/>
              <a:gd name="connsiteY154" fmla="*/ 0 h 2648932"/>
              <a:gd name="connsiteX155" fmla="*/ 7475968 w 8348186"/>
              <a:gd name="connsiteY155" fmla="*/ 18853 h 2648932"/>
              <a:gd name="connsiteX156" fmla="*/ 7438260 w 8348186"/>
              <a:gd name="connsiteY156" fmla="*/ 28280 h 2648932"/>
              <a:gd name="connsiteX157" fmla="*/ 7391126 w 8348186"/>
              <a:gd name="connsiteY157" fmla="*/ 37707 h 2648932"/>
              <a:gd name="connsiteX158" fmla="*/ 7315712 w 8348186"/>
              <a:gd name="connsiteY158" fmla="*/ 56560 h 2648932"/>
              <a:gd name="connsiteX159" fmla="*/ 7221444 w 8348186"/>
              <a:gd name="connsiteY159" fmla="*/ 75414 h 2648932"/>
              <a:gd name="connsiteX160" fmla="*/ 7174310 w 8348186"/>
              <a:gd name="connsiteY160" fmla="*/ 94268 h 2648932"/>
              <a:gd name="connsiteX161" fmla="*/ 7051761 w 8348186"/>
              <a:gd name="connsiteY161" fmla="*/ 122548 h 2648932"/>
              <a:gd name="connsiteX162" fmla="*/ 7014054 w 8348186"/>
              <a:gd name="connsiteY162" fmla="*/ 131975 h 2648932"/>
              <a:gd name="connsiteX163" fmla="*/ 6966920 w 8348186"/>
              <a:gd name="connsiteY163" fmla="*/ 141402 h 2648932"/>
              <a:gd name="connsiteX164" fmla="*/ 6787811 w 8348186"/>
              <a:gd name="connsiteY164" fmla="*/ 197962 h 2648932"/>
              <a:gd name="connsiteX165" fmla="*/ 6721823 w 8348186"/>
              <a:gd name="connsiteY165" fmla="*/ 207389 h 2648932"/>
              <a:gd name="connsiteX166" fmla="*/ 6646409 w 8348186"/>
              <a:gd name="connsiteY166" fmla="*/ 226243 h 2648932"/>
              <a:gd name="connsiteX167" fmla="*/ 6618128 w 8348186"/>
              <a:gd name="connsiteY167" fmla="*/ 235670 h 2648932"/>
              <a:gd name="connsiteX168" fmla="*/ 6542714 w 8348186"/>
              <a:gd name="connsiteY168" fmla="*/ 245096 h 2648932"/>
              <a:gd name="connsiteX169" fmla="*/ 6363605 w 8348186"/>
              <a:gd name="connsiteY169" fmla="*/ 263950 h 2648932"/>
              <a:gd name="connsiteX170" fmla="*/ 6288190 w 8348186"/>
              <a:gd name="connsiteY170" fmla="*/ 273377 h 2648932"/>
              <a:gd name="connsiteX171" fmla="*/ 6137361 w 8348186"/>
              <a:gd name="connsiteY171" fmla="*/ 282804 h 2648932"/>
              <a:gd name="connsiteX172" fmla="*/ 5779143 w 8348186"/>
              <a:gd name="connsiteY172" fmla="*/ 301657 h 2648932"/>
              <a:gd name="connsiteX173" fmla="*/ 5402071 w 8348186"/>
              <a:gd name="connsiteY173" fmla="*/ 311084 h 2648932"/>
              <a:gd name="connsiteX174" fmla="*/ 5279522 w 8348186"/>
              <a:gd name="connsiteY174" fmla="*/ 320511 h 2648932"/>
              <a:gd name="connsiteX175" fmla="*/ 5213535 w 8348186"/>
              <a:gd name="connsiteY175" fmla="*/ 329938 h 2648932"/>
              <a:gd name="connsiteX176" fmla="*/ 5072133 w 8348186"/>
              <a:gd name="connsiteY176" fmla="*/ 339364 h 2648932"/>
              <a:gd name="connsiteX177" fmla="*/ 4977865 w 8348186"/>
              <a:gd name="connsiteY177" fmla="*/ 348791 h 2648932"/>
              <a:gd name="connsiteX178" fmla="*/ 4855316 w 8348186"/>
              <a:gd name="connsiteY178" fmla="*/ 358218 h 2648932"/>
              <a:gd name="connsiteX179" fmla="*/ 4789328 w 8348186"/>
              <a:gd name="connsiteY179" fmla="*/ 367645 h 2648932"/>
              <a:gd name="connsiteX180" fmla="*/ 4704487 w 8348186"/>
              <a:gd name="connsiteY180" fmla="*/ 377072 h 2648932"/>
              <a:gd name="connsiteX181" fmla="*/ 4563085 w 8348186"/>
              <a:gd name="connsiteY181" fmla="*/ 395925 h 2648932"/>
              <a:gd name="connsiteX182" fmla="*/ 4421683 w 8348186"/>
              <a:gd name="connsiteY182" fmla="*/ 405352 h 2648932"/>
              <a:gd name="connsiteX183" fmla="*/ 4120025 w 8348186"/>
              <a:gd name="connsiteY183" fmla="*/ 424206 h 2648932"/>
              <a:gd name="connsiteX184" fmla="*/ 3790087 w 8348186"/>
              <a:gd name="connsiteY184" fmla="*/ 433633 h 2648932"/>
              <a:gd name="connsiteX185" fmla="*/ 3262186 w 8348186"/>
              <a:gd name="connsiteY185" fmla="*/ 424206 h 2648932"/>
              <a:gd name="connsiteX186" fmla="*/ 3111357 w 8348186"/>
              <a:gd name="connsiteY186" fmla="*/ 414779 h 2648932"/>
              <a:gd name="connsiteX187" fmla="*/ 3064223 w 8348186"/>
              <a:gd name="connsiteY187" fmla="*/ 405352 h 2648932"/>
              <a:gd name="connsiteX188" fmla="*/ 2885114 w 8348186"/>
              <a:gd name="connsiteY188" fmla="*/ 395925 h 2648932"/>
              <a:gd name="connsiteX189" fmla="*/ 2093262 w 8348186"/>
              <a:gd name="connsiteY189" fmla="*/ 395925 h 2648932"/>
              <a:gd name="connsiteX190" fmla="*/ 1998994 w 8348186"/>
              <a:gd name="connsiteY190" fmla="*/ 405352 h 2648932"/>
              <a:gd name="connsiteX191" fmla="*/ 1923580 w 8348186"/>
              <a:gd name="connsiteY191" fmla="*/ 414779 h 2648932"/>
              <a:gd name="connsiteX192" fmla="*/ 1819885 w 8348186"/>
              <a:gd name="connsiteY192" fmla="*/ 424206 h 2648932"/>
              <a:gd name="connsiteX193" fmla="*/ 1725617 w 8348186"/>
              <a:gd name="connsiteY193" fmla="*/ 443059 h 2648932"/>
              <a:gd name="connsiteX194" fmla="*/ 1584215 w 8348186"/>
              <a:gd name="connsiteY194" fmla="*/ 461913 h 2648932"/>
              <a:gd name="connsiteX195" fmla="*/ 1706764 w 8348186"/>
              <a:gd name="connsiteY195" fmla="*/ 461913 h 264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8348186" h="2648932">
                <a:moveTo>
                  <a:pt x="1706764" y="461913"/>
                </a:moveTo>
                <a:lnTo>
                  <a:pt x="1706764" y="461913"/>
                </a:lnTo>
                <a:cubicBezTo>
                  <a:pt x="1678483" y="458771"/>
                  <a:pt x="1650377" y="452486"/>
                  <a:pt x="1621922" y="452486"/>
                </a:cubicBezTo>
                <a:cubicBezTo>
                  <a:pt x="1350293" y="452486"/>
                  <a:pt x="1582179" y="455271"/>
                  <a:pt x="1461667" y="471340"/>
                </a:cubicBezTo>
                <a:cubicBezTo>
                  <a:pt x="1427264" y="475927"/>
                  <a:pt x="1392537" y="477625"/>
                  <a:pt x="1357972" y="480767"/>
                </a:cubicBezTo>
                <a:lnTo>
                  <a:pt x="1310838" y="490193"/>
                </a:lnTo>
                <a:cubicBezTo>
                  <a:pt x="1292033" y="493612"/>
                  <a:pt x="1273020" y="495871"/>
                  <a:pt x="1254277" y="499620"/>
                </a:cubicBezTo>
                <a:cubicBezTo>
                  <a:pt x="1241573" y="502161"/>
                  <a:pt x="1229238" y="506332"/>
                  <a:pt x="1216570" y="509047"/>
                </a:cubicBezTo>
                <a:cubicBezTo>
                  <a:pt x="1185236" y="515762"/>
                  <a:pt x="1153725" y="521617"/>
                  <a:pt x="1122302" y="527901"/>
                </a:cubicBezTo>
                <a:lnTo>
                  <a:pt x="1075168" y="537327"/>
                </a:lnTo>
                <a:cubicBezTo>
                  <a:pt x="1062599" y="543612"/>
                  <a:pt x="1050792" y="551737"/>
                  <a:pt x="1037460" y="556181"/>
                </a:cubicBezTo>
                <a:cubicBezTo>
                  <a:pt x="1015866" y="563379"/>
                  <a:pt x="962293" y="572235"/>
                  <a:pt x="933766" y="584461"/>
                </a:cubicBezTo>
                <a:cubicBezTo>
                  <a:pt x="920849" y="589997"/>
                  <a:pt x="909216" y="598381"/>
                  <a:pt x="896058" y="603315"/>
                </a:cubicBezTo>
                <a:cubicBezTo>
                  <a:pt x="883927" y="607864"/>
                  <a:pt x="870482" y="608193"/>
                  <a:pt x="858351" y="612742"/>
                </a:cubicBezTo>
                <a:cubicBezTo>
                  <a:pt x="759761" y="649713"/>
                  <a:pt x="879725" y="616824"/>
                  <a:pt x="782937" y="641022"/>
                </a:cubicBezTo>
                <a:cubicBezTo>
                  <a:pt x="717412" y="684705"/>
                  <a:pt x="799772" y="632604"/>
                  <a:pt x="707522" y="678729"/>
                </a:cubicBezTo>
                <a:cubicBezTo>
                  <a:pt x="642790" y="711095"/>
                  <a:pt x="723050" y="688821"/>
                  <a:pt x="632108" y="707010"/>
                </a:cubicBezTo>
                <a:cubicBezTo>
                  <a:pt x="595421" y="762039"/>
                  <a:pt x="636420" y="714280"/>
                  <a:pt x="575547" y="744717"/>
                </a:cubicBezTo>
                <a:cubicBezTo>
                  <a:pt x="555280" y="754851"/>
                  <a:pt x="537840" y="769855"/>
                  <a:pt x="518986" y="782424"/>
                </a:cubicBezTo>
                <a:lnTo>
                  <a:pt x="490706" y="801278"/>
                </a:lnTo>
                <a:cubicBezTo>
                  <a:pt x="484421" y="810705"/>
                  <a:pt x="479863" y="821547"/>
                  <a:pt x="471852" y="829558"/>
                </a:cubicBezTo>
                <a:cubicBezTo>
                  <a:pt x="463841" y="837569"/>
                  <a:pt x="451032" y="839886"/>
                  <a:pt x="443572" y="848412"/>
                </a:cubicBezTo>
                <a:cubicBezTo>
                  <a:pt x="366591" y="936392"/>
                  <a:pt x="441214" y="881408"/>
                  <a:pt x="377584" y="923826"/>
                </a:cubicBezTo>
                <a:cubicBezTo>
                  <a:pt x="323558" y="1004869"/>
                  <a:pt x="395494" y="909500"/>
                  <a:pt x="330450" y="961534"/>
                </a:cubicBezTo>
                <a:cubicBezTo>
                  <a:pt x="321603" y="968611"/>
                  <a:pt x="319607" y="981803"/>
                  <a:pt x="311596" y="989814"/>
                </a:cubicBezTo>
                <a:cubicBezTo>
                  <a:pt x="303585" y="997825"/>
                  <a:pt x="292743" y="1002383"/>
                  <a:pt x="283316" y="1008668"/>
                </a:cubicBezTo>
                <a:lnTo>
                  <a:pt x="245609" y="1065228"/>
                </a:lnTo>
                <a:cubicBezTo>
                  <a:pt x="239324" y="1074655"/>
                  <a:pt x="230338" y="1082761"/>
                  <a:pt x="226755" y="1093509"/>
                </a:cubicBezTo>
                <a:cubicBezTo>
                  <a:pt x="223613" y="1102936"/>
                  <a:pt x="223535" y="1114030"/>
                  <a:pt x="217328" y="1121789"/>
                </a:cubicBezTo>
                <a:cubicBezTo>
                  <a:pt x="210250" y="1130636"/>
                  <a:pt x="198475" y="1134358"/>
                  <a:pt x="189048" y="1140643"/>
                </a:cubicBezTo>
                <a:cubicBezTo>
                  <a:pt x="182763" y="1153212"/>
                  <a:pt x="175730" y="1165434"/>
                  <a:pt x="170194" y="1178350"/>
                </a:cubicBezTo>
                <a:cubicBezTo>
                  <a:pt x="166280" y="1187483"/>
                  <a:pt x="165594" y="1197944"/>
                  <a:pt x="160768" y="1206630"/>
                </a:cubicBezTo>
                <a:cubicBezTo>
                  <a:pt x="149764" y="1226438"/>
                  <a:pt x="133193" y="1242924"/>
                  <a:pt x="123060" y="1263191"/>
                </a:cubicBezTo>
                <a:cubicBezTo>
                  <a:pt x="116776" y="1275760"/>
                  <a:pt x="109743" y="1287982"/>
                  <a:pt x="104207" y="1300899"/>
                </a:cubicBezTo>
                <a:cubicBezTo>
                  <a:pt x="100293" y="1310032"/>
                  <a:pt x="99224" y="1320291"/>
                  <a:pt x="94780" y="1329179"/>
                </a:cubicBezTo>
                <a:cubicBezTo>
                  <a:pt x="89713" y="1339312"/>
                  <a:pt x="82211" y="1348032"/>
                  <a:pt x="75926" y="1357459"/>
                </a:cubicBezTo>
                <a:cubicBezTo>
                  <a:pt x="72784" y="1370028"/>
                  <a:pt x="70223" y="1382757"/>
                  <a:pt x="66500" y="1395167"/>
                </a:cubicBezTo>
                <a:cubicBezTo>
                  <a:pt x="60790" y="1414202"/>
                  <a:pt x="52466" y="1432447"/>
                  <a:pt x="47646" y="1451727"/>
                </a:cubicBezTo>
                <a:cubicBezTo>
                  <a:pt x="44504" y="1464296"/>
                  <a:pt x="41778" y="1476977"/>
                  <a:pt x="38219" y="1489435"/>
                </a:cubicBezTo>
                <a:cubicBezTo>
                  <a:pt x="35489" y="1498989"/>
                  <a:pt x="31406" y="1508129"/>
                  <a:pt x="28792" y="1517715"/>
                </a:cubicBezTo>
                <a:cubicBezTo>
                  <a:pt x="21974" y="1542714"/>
                  <a:pt x="9939" y="1593129"/>
                  <a:pt x="9939" y="1593129"/>
                </a:cubicBezTo>
                <a:cubicBezTo>
                  <a:pt x="-711" y="1763528"/>
                  <a:pt x="-5684" y="1754444"/>
                  <a:pt x="9939" y="1941921"/>
                </a:cubicBezTo>
                <a:cubicBezTo>
                  <a:pt x="10764" y="1951824"/>
                  <a:pt x="16956" y="1960562"/>
                  <a:pt x="19366" y="1970202"/>
                </a:cubicBezTo>
                <a:cubicBezTo>
                  <a:pt x="23252" y="1985746"/>
                  <a:pt x="23166" y="2002334"/>
                  <a:pt x="28792" y="2017336"/>
                </a:cubicBezTo>
                <a:cubicBezTo>
                  <a:pt x="32770" y="2027944"/>
                  <a:pt x="42579" y="2035483"/>
                  <a:pt x="47646" y="2045616"/>
                </a:cubicBezTo>
                <a:cubicBezTo>
                  <a:pt x="55214" y="2060751"/>
                  <a:pt x="59409" y="2077386"/>
                  <a:pt x="66500" y="2092750"/>
                </a:cubicBezTo>
                <a:cubicBezTo>
                  <a:pt x="108527" y="2183809"/>
                  <a:pt x="88857" y="2144790"/>
                  <a:pt x="132487" y="2205872"/>
                </a:cubicBezTo>
                <a:cubicBezTo>
                  <a:pt x="149566" y="2229782"/>
                  <a:pt x="159091" y="2249276"/>
                  <a:pt x="179621" y="2271859"/>
                </a:cubicBezTo>
                <a:cubicBezTo>
                  <a:pt x="200546" y="2294876"/>
                  <a:pt x="223613" y="2315851"/>
                  <a:pt x="245609" y="2337847"/>
                </a:cubicBezTo>
                <a:cubicBezTo>
                  <a:pt x="255036" y="2347274"/>
                  <a:pt x="262458" y="2359268"/>
                  <a:pt x="273889" y="2366127"/>
                </a:cubicBezTo>
                <a:cubicBezTo>
                  <a:pt x="289600" y="2375554"/>
                  <a:pt x="304635" y="2386214"/>
                  <a:pt x="321023" y="2394408"/>
                </a:cubicBezTo>
                <a:cubicBezTo>
                  <a:pt x="336158" y="2401976"/>
                  <a:pt x="353365" y="2405043"/>
                  <a:pt x="368157" y="2413261"/>
                </a:cubicBezTo>
                <a:cubicBezTo>
                  <a:pt x="381891" y="2420891"/>
                  <a:pt x="392542" y="2433215"/>
                  <a:pt x="405865" y="2441542"/>
                </a:cubicBezTo>
                <a:cubicBezTo>
                  <a:pt x="442596" y="2464499"/>
                  <a:pt x="447245" y="2461130"/>
                  <a:pt x="490706" y="2469822"/>
                </a:cubicBezTo>
                <a:cubicBezTo>
                  <a:pt x="503275" y="2476107"/>
                  <a:pt x="515082" y="2484232"/>
                  <a:pt x="528413" y="2488676"/>
                </a:cubicBezTo>
                <a:cubicBezTo>
                  <a:pt x="594800" y="2510806"/>
                  <a:pt x="554449" y="2486367"/>
                  <a:pt x="603827" y="2507529"/>
                </a:cubicBezTo>
                <a:cubicBezTo>
                  <a:pt x="616744" y="2513065"/>
                  <a:pt x="628618" y="2520847"/>
                  <a:pt x="641535" y="2526383"/>
                </a:cubicBezTo>
                <a:cubicBezTo>
                  <a:pt x="650668" y="2530297"/>
                  <a:pt x="660927" y="2531366"/>
                  <a:pt x="669815" y="2535810"/>
                </a:cubicBezTo>
                <a:cubicBezTo>
                  <a:pt x="734914" y="2568359"/>
                  <a:pt x="657327" y="2544471"/>
                  <a:pt x="735803" y="2564090"/>
                </a:cubicBezTo>
                <a:cubicBezTo>
                  <a:pt x="745230" y="2570375"/>
                  <a:pt x="753950" y="2577877"/>
                  <a:pt x="764083" y="2582944"/>
                </a:cubicBezTo>
                <a:cubicBezTo>
                  <a:pt x="772971" y="2587388"/>
                  <a:pt x="782809" y="2589641"/>
                  <a:pt x="792364" y="2592371"/>
                </a:cubicBezTo>
                <a:cubicBezTo>
                  <a:pt x="851758" y="2609340"/>
                  <a:pt x="822867" y="2597454"/>
                  <a:pt x="905485" y="2611224"/>
                </a:cubicBezTo>
                <a:cubicBezTo>
                  <a:pt x="918265" y="2613354"/>
                  <a:pt x="930545" y="2617840"/>
                  <a:pt x="943192" y="2620651"/>
                </a:cubicBezTo>
                <a:cubicBezTo>
                  <a:pt x="958833" y="2624127"/>
                  <a:pt x="974714" y="2626475"/>
                  <a:pt x="990326" y="2630078"/>
                </a:cubicBezTo>
                <a:cubicBezTo>
                  <a:pt x="1015574" y="2635905"/>
                  <a:pt x="1065741" y="2648932"/>
                  <a:pt x="1065741" y="2648932"/>
                </a:cubicBezTo>
                <a:cubicBezTo>
                  <a:pt x="1158804" y="2645930"/>
                  <a:pt x="1389668" y="2641424"/>
                  <a:pt x="1508801" y="2630078"/>
                </a:cubicBezTo>
                <a:cubicBezTo>
                  <a:pt x="1524751" y="2628559"/>
                  <a:pt x="1540391" y="2624537"/>
                  <a:pt x="1555935" y="2620651"/>
                </a:cubicBezTo>
                <a:cubicBezTo>
                  <a:pt x="1565575" y="2618241"/>
                  <a:pt x="1574355" y="2612457"/>
                  <a:pt x="1584215" y="2611224"/>
                </a:cubicBezTo>
                <a:cubicBezTo>
                  <a:pt x="1624869" y="2606142"/>
                  <a:pt x="1665978" y="2605681"/>
                  <a:pt x="1706764" y="2601797"/>
                </a:cubicBezTo>
                <a:cubicBezTo>
                  <a:pt x="1743333" y="2598314"/>
                  <a:pt x="1810506" y="2588324"/>
                  <a:pt x="1848166" y="2582944"/>
                </a:cubicBezTo>
                <a:cubicBezTo>
                  <a:pt x="1879889" y="2572369"/>
                  <a:pt x="1885661" y="2569146"/>
                  <a:pt x="1923580" y="2564090"/>
                </a:cubicBezTo>
                <a:cubicBezTo>
                  <a:pt x="1954882" y="2559916"/>
                  <a:pt x="1986512" y="2558580"/>
                  <a:pt x="2017848" y="2554663"/>
                </a:cubicBezTo>
                <a:cubicBezTo>
                  <a:pt x="2036814" y="2552292"/>
                  <a:pt x="2055316" y="2546125"/>
                  <a:pt x="2074409" y="2545237"/>
                </a:cubicBezTo>
                <a:cubicBezTo>
                  <a:pt x="2190590" y="2539833"/>
                  <a:pt x="2306937" y="2538952"/>
                  <a:pt x="2423201" y="2535810"/>
                </a:cubicBezTo>
                <a:cubicBezTo>
                  <a:pt x="2435770" y="2532668"/>
                  <a:pt x="2448082" y="2528215"/>
                  <a:pt x="2460908" y="2526383"/>
                </a:cubicBezTo>
                <a:cubicBezTo>
                  <a:pt x="2587475" y="2508302"/>
                  <a:pt x="2516744" y="2525956"/>
                  <a:pt x="2621164" y="2507529"/>
                </a:cubicBezTo>
                <a:cubicBezTo>
                  <a:pt x="2652721" y="2501960"/>
                  <a:pt x="2685032" y="2498810"/>
                  <a:pt x="2715432" y="2488676"/>
                </a:cubicBezTo>
                <a:lnTo>
                  <a:pt x="2800273" y="2460395"/>
                </a:lnTo>
                <a:cubicBezTo>
                  <a:pt x="2809700" y="2457253"/>
                  <a:pt x="2818716" y="2452374"/>
                  <a:pt x="2828553" y="2450969"/>
                </a:cubicBezTo>
                <a:cubicBezTo>
                  <a:pt x="2850549" y="2447827"/>
                  <a:pt x="2872753" y="2445900"/>
                  <a:pt x="2894541" y="2441542"/>
                </a:cubicBezTo>
                <a:cubicBezTo>
                  <a:pt x="2919949" y="2436460"/>
                  <a:pt x="2944172" y="2425266"/>
                  <a:pt x="2969955" y="2422688"/>
                </a:cubicBezTo>
                <a:cubicBezTo>
                  <a:pt x="3001378" y="2419546"/>
                  <a:pt x="3032933" y="2417528"/>
                  <a:pt x="3064223" y="2413261"/>
                </a:cubicBezTo>
                <a:cubicBezTo>
                  <a:pt x="3102100" y="2408096"/>
                  <a:pt x="3177345" y="2394408"/>
                  <a:pt x="3177345" y="2394408"/>
                </a:cubicBezTo>
                <a:cubicBezTo>
                  <a:pt x="3254667" y="2368633"/>
                  <a:pt x="3132614" y="2407124"/>
                  <a:pt x="3290467" y="2375554"/>
                </a:cubicBezTo>
                <a:cubicBezTo>
                  <a:pt x="3290469" y="2375554"/>
                  <a:pt x="3361168" y="2351988"/>
                  <a:pt x="3375308" y="2347274"/>
                </a:cubicBezTo>
                <a:cubicBezTo>
                  <a:pt x="3384735" y="2344132"/>
                  <a:pt x="3395320" y="2343359"/>
                  <a:pt x="3403588" y="2337847"/>
                </a:cubicBezTo>
                <a:cubicBezTo>
                  <a:pt x="3413015" y="2331562"/>
                  <a:pt x="3421735" y="2324060"/>
                  <a:pt x="3431869" y="2318993"/>
                </a:cubicBezTo>
                <a:cubicBezTo>
                  <a:pt x="3460930" y="2304463"/>
                  <a:pt x="3509576" y="2303389"/>
                  <a:pt x="3535564" y="2300140"/>
                </a:cubicBezTo>
                <a:cubicBezTo>
                  <a:pt x="3647345" y="2272194"/>
                  <a:pt x="3470378" y="2315063"/>
                  <a:pt x="3639258" y="2281286"/>
                </a:cubicBezTo>
                <a:cubicBezTo>
                  <a:pt x="3680742" y="2272989"/>
                  <a:pt x="3656709" y="2267454"/>
                  <a:pt x="3705246" y="2262433"/>
                </a:cubicBezTo>
                <a:cubicBezTo>
                  <a:pt x="3783635" y="2254324"/>
                  <a:pt x="3940916" y="2243579"/>
                  <a:pt x="3940916" y="2243579"/>
                </a:cubicBezTo>
                <a:lnTo>
                  <a:pt x="4412256" y="2253006"/>
                </a:lnTo>
                <a:cubicBezTo>
                  <a:pt x="4456339" y="2254384"/>
                  <a:pt x="4500571" y="2256196"/>
                  <a:pt x="4544232" y="2262433"/>
                </a:cubicBezTo>
                <a:cubicBezTo>
                  <a:pt x="4566878" y="2265668"/>
                  <a:pt x="4587787" y="2276800"/>
                  <a:pt x="4610219" y="2281286"/>
                </a:cubicBezTo>
                <a:cubicBezTo>
                  <a:pt x="4635061" y="2286254"/>
                  <a:pt x="4660496" y="2287571"/>
                  <a:pt x="4685634" y="2290713"/>
                </a:cubicBezTo>
                <a:cubicBezTo>
                  <a:pt x="4748781" y="2311763"/>
                  <a:pt x="4681492" y="2291527"/>
                  <a:pt x="4798755" y="2309567"/>
                </a:cubicBezTo>
                <a:cubicBezTo>
                  <a:pt x="4811560" y="2311537"/>
                  <a:pt x="4823657" y="2317023"/>
                  <a:pt x="4836462" y="2318993"/>
                </a:cubicBezTo>
                <a:cubicBezTo>
                  <a:pt x="4864586" y="2323320"/>
                  <a:pt x="4893023" y="2325278"/>
                  <a:pt x="4921304" y="2328420"/>
                </a:cubicBezTo>
                <a:cubicBezTo>
                  <a:pt x="4930731" y="2331562"/>
                  <a:pt x="4939944" y="2335437"/>
                  <a:pt x="4949584" y="2337847"/>
                </a:cubicBezTo>
                <a:cubicBezTo>
                  <a:pt x="5024635" y="2356610"/>
                  <a:pt x="5062730" y="2350202"/>
                  <a:pt x="5156974" y="2356701"/>
                </a:cubicBezTo>
                <a:cubicBezTo>
                  <a:pt x="5194722" y="2359304"/>
                  <a:pt x="5232388" y="2362985"/>
                  <a:pt x="5270095" y="2366127"/>
                </a:cubicBezTo>
                <a:cubicBezTo>
                  <a:pt x="5390133" y="2390135"/>
                  <a:pt x="5218628" y="2357428"/>
                  <a:pt x="5411498" y="2384981"/>
                </a:cubicBezTo>
                <a:cubicBezTo>
                  <a:pt x="5424324" y="2386813"/>
                  <a:pt x="5436287" y="2393414"/>
                  <a:pt x="5449205" y="2394408"/>
                </a:cubicBezTo>
                <a:cubicBezTo>
                  <a:pt x="5518202" y="2399716"/>
                  <a:pt x="5587464" y="2400693"/>
                  <a:pt x="5656594" y="2403835"/>
                </a:cubicBezTo>
                <a:cubicBezTo>
                  <a:pt x="5688017" y="2406977"/>
                  <a:pt x="5719301" y="2412191"/>
                  <a:pt x="5750862" y="2413261"/>
                </a:cubicBezTo>
                <a:cubicBezTo>
                  <a:pt x="6201972" y="2428552"/>
                  <a:pt x="6159832" y="2424081"/>
                  <a:pt x="6570994" y="2413261"/>
                </a:cubicBezTo>
                <a:cubicBezTo>
                  <a:pt x="6664935" y="2381951"/>
                  <a:pt x="6479440" y="2442013"/>
                  <a:pt x="6721823" y="2384981"/>
                </a:cubicBezTo>
                <a:cubicBezTo>
                  <a:pt x="6735502" y="2381762"/>
                  <a:pt x="6746199" y="2370571"/>
                  <a:pt x="6759531" y="2366127"/>
                </a:cubicBezTo>
                <a:cubicBezTo>
                  <a:pt x="6774731" y="2361060"/>
                  <a:pt x="6790954" y="2359843"/>
                  <a:pt x="6806665" y="2356701"/>
                </a:cubicBezTo>
                <a:cubicBezTo>
                  <a:pt x="6819234" y="2350416"/>
                  <a:pt x="6831165" y="2342650"/>
                  <a:pt x="6844372" y="2337847"/>
                </a:cubicBezTo>
                <a:cubicBezTo>
                  <a:pt x="6865871" y="2330029"/>
                  <a:pt x="6888448" y="2325566"/>
                  <a:pt x="6910359" y="2318993"/>
                </a:cubicBezTo>
                <a:cubicBezTo>
                  <a:pt x="6919877" y="2316138"/>
                  <a:pt x="6929213" y="2312709"/>
                  <a:pt x="6938640" y="2309567"/>
                </a:cubicBezTo>
                <a:cubicBezTo>
                  <a:pt x="7005981" y="2264672"/>
                  <a:pt x="6973218" y="2277354"/>
                  <a:pt x="7032908" y="2262433"/>
                </a:cubicBezTo>
                <a:cubicBezTo>
                  <a:pt x="7051762" y="2249864"/>
                  <a:pt x="7071341" y="2238321"/>
                  <a:pt x="7089469" y="2224725"/>
                </a:cubicBezTo>
                <a:cubicBezTo>
                  <a:pt x="7102038" y="2215298"/>
                  <a:pt x="7113535" y="2204240"/>
                  <a:pt x="7127176" y="2196445"/>
                </a:cubicBezTo>
                <a:cubicBezTo>
                  <a:pt x="7135803" y="2191515"/>
                  <a:pt x="7146568" y="2191462"/>
                  <a:pt x="7155456" y="2187018"/>
                </a:cubicBezTo>
                <a:cubicBezTo>
                  <a:pt x="7165590" y="2181951"/>
                  <a:pt x="7173900" y="2173785"/>
                  <a:pt x="7183737" y="2168164"/>
                </a:cubicBezTo>
                <a:cubicBezTo>
                  <a:pt x="7195938" y="2161192"/>
                  <a:pt x="7209243" y="2156283"/>
                  <a:pt x="7221444" y="2149311"/>
                </a:cubicBezTo>
                <a:cubicBezTo>
                  <a:pt x="7253261" y="2131130"/>
                  <a:pt x="7282936" y="2109138"/>
                  <a:pt x="7315712" y="2092750"/>
                </a:cubicBezTo>
                <a:cubicBezTo>
                  <a:pt x="7334566" y="2083323"/>
                  <a:pt x="7354065" y="2075091"/>
                  <a:pt x="7372273" y="2064470"/>
                </a:cubicBezTo>
                <a:cubicBezTo>
                  <a:pt x="7391846" y="2053053"/>
                  <a:pt x="7408567" y="2036896"/>
                  <a:pt x="7428834" y="2026762"/>
                </a:cubicBezTo>
                <a:cubicBezTo>
                  <a:pt x="7479193" y="2001582"/>
                  <a:pt x="7511100" y="1999512"/>
                  <a:pt x="7560809" y="1979628"/>
                </a:cubicBezTo>
                <a:cubicBezTo>
                  <a:pt x="7573856" y="1974409"/>
                  <a:pt x="7585675" y="1966482"/>
                  <a:pt x="7598516" y="1960775"/>
                </a:cubicBezTo>
                <a:cubicBezTo>
                  <a:pt x="7613979" y="1953902"/>
                  <a:pt x="7630858" y="1950139"/>
                  <a:pt x="7645650" y="1941921"/>
                </a:cubicBezTo>
                <a:cubicBezTo>
                  <a:pt x="7659384" y="1934291"/>
                  <a:pt x="7671089" y="1923456"/>
                  <a:pt x="7683357" y="1913641"/>
                </a:cubicBezTo>
                <a:cubicBezTo>
                  <a:pt x="7837643" y="1790213"/>
                  <a:pt x="7628987" y="1955322"/>
                  <a:pt x="7805906" y="1800519"/>
                </a:cubicBezTo>
                <a:cubicBezTo>
                  <a:pt x="7832869" y="1776927"/>
                  <a:pt x="7865414" y="1759866"/>
                  <a:pt x="7890747" y="1734532"/>
                </a:cubicBezTo>
                <a:cubicBezTo>
                  <a:pt x="7989825" y="1635451"/>
                  <a:pt x="7869403" y="1761973"/>
                  <a:pt x="7956735" y="1649690"/>
                </a:cubicBezTo>
                <a:cubicBezTo>
                  <a:pt x="7967648" y="1635659"/>
                  <a:pt x="7983777" y="1626203"/>
                  <a:pt x="7994442" y="1611983"/>
                </a:cubicBezTo>
                <a:cubicBezTo>
                  <a:pt x="8021633" y="1575728"/>
                  <a:pt x="8045525" y="1537094"/>
                  <a:pt x="8069856" y="1498861"/>
                </a:cubicBezTo>
                <a:cubicBezTo>
                  <a:pt x="8091852" y="1464296"/>
                  <a:pt x="8110250" y="1427159"/>
                  <a:pt x="8135844" y="1395167"/>
                </a:cubicBezTo>
                <a:cubicBezTo>
                  <a:pt x="8148413" y="1379456"/>
                  <a:pt x="8162390" y="1364774"/>
                  <a:pt x="8173551" y="1348033"/>
                </a:cubicBezTo>
                <a:cubicBezTo>
                  <a:pt x="8181346" y="1336340"/>
                  <a:pt x="8185433" y="1322526"/>
                  <a:pt x="8192405" y="1310325"/>
                </a:cubicBezTo>
                <a:cubicBezTo>
                  <a:pt x="8198026" y="1300488"/>
                  <a:pt x="8205637" y="1291882"/>
                  <a:pt x="8211258" y="1282045"/>
                </a:cubicBezTo>
                <a:cubicBezTo>
                  <a:pt x="8235335" y="1239911"/>
                  <a:pt x="8225117" y="1254516"/>
                  <a:pt x="8239539" y="1216057"/>
                </a:cubicBezTo>
                <a:cubicBezTo>
                  <a:pt x="8245480" y="1200213"/>
                  <a:pt x="8253041" y="1184976"/>
                  <a:pt x="8258392" y="1168923"/>
                </a:cubicBezTo>
                <a:cubicBezTo>
                  <a:pt x="8262489" y="1156632"/>
                  <a:pt x="8263722" y="1143507"/>
                  <a:pt x="8267819" y="1131216"/>
                </a:cubicBezTo>
                <a:cubicBezTo>
                  <a:pt x="8273170" y="1115163"/>
                  <a:pt x="8281322" y="1100135"/>
                  <a:pt x="8286673" y="1084082"/>
                </a:cubicBezTo>
                <a:cubicBezTo>
                  <a:pt x="8294843" y="1059573"/>
                  <a:pt x="8299920" y="1023534"/>
                  <a:pt x="8305526" y="999241"/>
                </a:cubicBezTo>
                <a:cubicBezTo>
                  <a:pt x="8311352" y="973993"/>
                  <a:pt x="8318095" y="948964"/>
                  <a:pt x="8324380" y="923826"/>
                </a:cubicBezTo>
                <a:lnTo>
                  <a:pt x="8333807" y="886119"/>
                </a:lnTo>
                <a:cubicBezTo>
                  <a:pt x="8352035" y="667382"/>
                  <a:pt x="8353902" y="693128"/>
                  <a:pt x="8333807" y="358218"/>
                </a:cubicBezTo>
                <a:cubicBezTo>
                  <a:pt x="8332617" y="338380"/>
                  <a:pt x="8319773" y="320937"/>
                  <a:pt x="8314953" y="301657"/>
                </a:cubicBezTo>
                <a:cubicBezTo>
                  <a:pt x="8311811" y="289088"/>
                  <a:pt x="8309085" y="276407"/>
                  <a:pt x="8305526" y="263950"/>
                </a:cubicBezTo>
                <a:cubicBezTo>
                  <a:pt x="8302796" y="254396"/>
                  <a:pt x="8302307" y="243429"/>
                  <a:pt x="8296100" y="235670"/>
                </a:cubicBezTo>
                <a:cubicBezTo>
                  <a:pt x="8289022" y="226823"/>
                  <a:pt x="8277246" y="223101"/>
                  <a:pt x="8267819" y="216816"/>
                </a:cubicBezTo>
                <a:cubicBezTo>
                  <a:pt x="8264677" y="207389"/>
                  <a:pt x="8264492" y="196380"/>
                  <a:pt x="8258392" y="188536"/>
                </a:cubicBezTo>
                <a:cubicBezTo>
                  <a:pt x="8213881" y="131307"/>
                  <a:pt x="8220018" y="138037"/>
                  <a:pt x="8173551" y="122548"/>
                </a:cubicBezTo>
                <a:cubicBezTo>
                  <a:pt x="8164124" y="116263"/>
                  <a:pt x="8153975" y="110947"/>
                  <a:pt x="8145271" y="103694"/>
                </a:cubicBezTo>
                <a:cubicBezTo>
                  <a:pt x="8135029" y="95159"/>
                  <a:pt x="8128644" y="81888"/>
                  <a:pt x="8116990" y="75414"/>
                </a:cubicBezTo>
                <a:cubicBezTo>
                  <a:pt x="8099617" y="65763"/>
                  <a:pt x="8076965" y="67584"/>
                  <a:pt x="8060429" y="56560"/>
                </a:cubicBezTo>
                <a:cubicBezTo>
                  <a:pt x="8051002" y="50276"/>
                  <a:pt x="8042796" y="41579"/>
                  <a:pt x="8032149" y="37707"/>
                </a:cubicBezTo>
                <a:cubicBezTo>
                  <a:pt x="8007797" y="28852"/>
                  <a:pt x="7981317" y="27047"/>
                  <a:pt x="7956735" y="18853"/>
                </a:cubicBezTo>
                <a:cubicBezTo>
                  <a:pt x="7947308" y="15711"/>
                  <a:pt x="7938330" y="10523"/>
                  <a:pt x="7928454" y="9426"/>
                </a:cubicBezTo>
                <a:cubicBezTo>
                  <a:pt x="7881504" y="4210"/>
                  <a:pt x="7834186" y="3142"/>
                  <a:pt x="7787052" y="0"/>
                </a:cubicBezTo>
                <a:cubicBezTo>
                  <a:pt x="7640891" y="5413"/>
                  <a:pt x="7587576" y="-3469"/>
                  <a:pt x="7475968" y="18853"/>
                </a:cubicBezTo>
                <a:cubicBezTo>
                  <a:pt x="7463263" y="21394"/>
                  <a:pt x="7450908" y="25469"/>
                  <a:pt x="7438260" y="28280"/>
                </a:cubicBezTo>
                <a:cubicBezTo>
                  <a:pt x="7422619" y="31756"/>
                  <a:pt x="7406738" y="34104"/>
                  <a:pt x="7391126" y="37707"/>
                </a:cubicBezTo>
                <a:cubicBezTo>
                  <a:pt x="7365878" y="43533"/>
                  <a:pt x="7341120" y="51478"/>
                  <a:pt x="7315712" y="56560"/>
                </a:cubicBezTo>
                <a:cubicBezTo>
                  <a:pt x="7284289" y="62845"/>
                  <a:pt x="7251197" y="63513"/>
                  <a:pt x="7221444" y="75414"/>
                </a:cubicBezTo>
                <a:cubicBezTo>
                  <a:pt x="7205733" y="81699"/>
                  <a:pt x="7190483" y="89292"/>
                  <a:pt x="7174310" y="94268"/>
                </a:cubicBezTo>
                <a:cubicBezTo>
                  <a:pt x="7114255" y="112746"/>
                  <a:pt x="7105195" y="110674"/>
                  <a:pt x="7051761" y="122548"/>
                </a:cubicBezTo>
                <a:cubicBezTo>
                  <a:pt x="7039114" y="125359"/>
                  <a:pt x="7026701" y="129164"/>
                  <a:pt x="7014054" y="131975"/>
                </a:cubicBezTo>
                <a:cubicBezTo>
                  <a:pt x="6998413" y="135451"/>
                  <a:pt x="6982267" y="136798"/>
                  <a:pt x="6966920" y="141402"/>
                </a:cubicBezTo>
                <a:cubicBezTo>
                  <a:pt x="6870127" y="170439"/>
                  <a:pt x="6955467" y="174011"/>
                  <a:pt x="6787811" y="197962"/>
                </a:cubicBezTo>
                <a:cubicBezTo>
                  <a:pt x="6765815" y="201104"/>
                  <a:pt x="6743611" y="203031"/>
                  <a:pt x="6721823" y="207389"/>
                </a:cubicBezTo>
                <a:cubicBezTo>
                  <a:pt x="6696415" y="212471"/>
                  <a:pt x="6671408" y="219425"/>
                  <a:pt x="6646409" y="226243"/>
                </a:cubicBezTo>
                <a:cubicBezTo>
                  <a:pt x="6636822" y="228858"/>
                  <a:pt x="6627905" y="233892"/>
                  <a:pt x="6618128" y="235670"/>
                </a:cubicBezTo>
                <a:cubicBezTo>
                  <a:pt x="6593203" y="240202"/>
                  <a:pt x="6567793" y="241513"/>
                  <a:pt x="6542714" y="245096"/>
                </a:cubicBezTo>
                <a:cubicBezTo>
                  <a:pt x="6371820" y="269509"/>
                  <a:pt x="6663657" y="235373"/>
                  <a:pt x="6363605" y="263950"/>
                </a:cubicBezTo>
                <a:cubicBezTo>
                  <a:pt x="6338385" y="266352"/>
                  <a:pt x="6313436" y="271273"/>
                  <a:pt x="6288190" y="273377"/>
                </a:cubicBezTo>
                <a:cubicBezTo>
                  <a:pt x="6237990" y="277560"/>
                  <a:pt x="6187637" y="279662"/>
                  <a:pt x="6137361" y="282804"/>
                </a:cubicBezTo>
                <a:cubicBezTo>
                  <a:pt x="5996394" y="318043"/>
                  <a:pt x="6109037" y="292741"/>
                  <a:pt x="5779143" y="301657"/>
                </a:cubicBezTo>
                <a:lnTo>
                  <a:pt x="5402071" y="311084"/>
                </a:lnTo>
                <a:cubicBezTo>
                  <a:pt x="5361221" y="314226"/>
                  <a:pt x="5320289" y="316434"/>
                  <a:pt x="5279522" y="320511"/>
                </a:cubicBezTo>
                <a:cubicBezTo>
                  <a:pt x="5257413" y="322722"/>
                  <a:pt x="5235663" y="327926"/>
                  <a:pt x="5213535" y="329938"/>
                </a:cubicBezTo>
                <a:cubicBezTo>
                  <a:pt x="5166490" y="334215"/>
                  <a:pt x="5119221" y="335597"/>
                  <a:pt x="5072133" y="339364"/>
                </a:cubicBezTo>
                <a:cubicBezTo>
                  <a:pt x="5040654" y="341882"/>
                  <a:pt x="5009326" y="346055"/>
                  <a:pt x="4977865" y="348791"/>
                </a:cubicBezTo>
                <a:cubicBezTo>
                  <a:pt x="4937049" y="352340"/>
                  <a:pt x="4896083" y="354141"/>
                  <a:pt x="4855316" y="358218"/>
                </a:cubicBezTo>
                <a:cubicBezTo>
                  <a:pt x="4833207" y="360429"/>
                  <a:pt x="4811376" y="364889"/>
                  <a:pt x="4789328" y="367645"/>
                </a:cubicBezTo>
                <a:cubicBezTo>
                  <a:pt x="4761093" y="371174"/>
                  <a:pt x="4732722" y="373543"/>
                  <a:pt x="4704487" y="377072"/>
                </a:cubicBezTo>
                <a:cubicBezTo>
                  <a:pt x="4656125" y="383117"/>
                  <a:pt x="4611856" y="391684"/>
                  <a:pt x="4563085" y="395925"/>
                </a:cubicBezTo>
                <a:cubicBezTo>
                  <a:pt x="4516024" y="400017"/>
                  <a:pt x="4468817" y="402210"/>
                  <a:pt x="4421683" y="405352"/>
                </a:cubicBezTo>
                <a:cubicBezTo>
                  <a:pt x="4282302" y="425264"/>
                  <a:pt x="4362200" y="416133"/>
                  <a:pt x="4120025" y="424206"/>
                </a:cubicBezTo>
                <a:lnTo>
                  <a:pt x="3790087" y="433633"/>
                </a:lnTo>
                <a:lnTo>
                  <a:pt x="3262186" y="424206"/>
                </a:lnTo>
                <a:cubicBezTo>
                  <a:pt x="3211831" y="422807"/>
                  <a:pt x="3161505" y="419555"/>
                  <a:pt x="3111357" y="414779"/>
                </a:cubicBezTo>
                <a:cubicBezTo>
                  <a:pt x="3095407" y="413260"/>
                  <a:pt x="3080190" y="406683"/>
                  <a:pt x="3064223" y="405352"/>
                </a:cubicBezTo>
                <a:cubicBezTo>
                  <a:pt x="3004644" y="400387"/>
                  <a:pt x="2944817" y="399067"/>
                  <a:pt x="2885114" y="395925"/>
                </a:cubicBezTo>
                <a:cubicBezTo>
                  <a:pt x="2596707" y="338249"/>
                  <a:pt x="2820440" y="379584"/>
                  <a:pt x="2093262" y="395925"/>
                </a:cubicBezTo>
                <a:cubicBezTo>
                  <a:pt x="2061691" y="396634"/>
                  <a:pt x="2030380" y="401865"/>
                  <a:pt x="1998994" y="405352"/>
                </a:cubicBezTo>
                <a:cubicBezTo>
                  <a:pt x="1973815" y="408150"/>
                  <a:pt x="1948774" y="412127"/>
                  <a:pt x="1923580" y="414779"/>
                </a:cubicBezTo>
                <a:cubicBezTo>
                  <a:pt x="1889063" y="418412"/>
                  <a:pt x="1854450" y="421064"/>
                  <a:pt x="1819885" y="424206"/>
                </a:cubicBezTo>
                <a:cubicBezTo>
                  <a:pt x="1788462" y="430490"/>
                  <a:pt x="1757226" y="437791"/>
                  <a:pt x="1725617" y="443059"/>
                </a:cubicBezTo>
                <a:cubicBezTo>
                  <a:pt x="1603197" y="463463"/>
                  <a:pt x="1650722" y="461913"/>
                  <a:pt x="1584215" y="461913"/>
                </a:cubicBezTo>
                <a:lnTo>
                  <a:pt x="1706764" y="461913"/>
                </a:lnTo>
                <a:close/>
              </a:path>
            </a:pathLst>
          </a:custGeom>
          <a:solidFill>
            <a:srgbClr val="3BD9C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1382275" y="2474555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Louis</a:t>
            </a:r>
            <a:endParaRPr lang="fr-FR" sz="2800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  <p:sp>
        <p:nvSpPr>
          <p:cNvPr id="144" name="ZoneTexte 143"/>
          <p:cNvSpPr txBox="1"/>
          <p:nvPr/>
        </p:nvSpPr>
        <p:spPr>
          <a:xfrm>
            <a:off x="5285844" y="598119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5">
                    <a:lumMod val="75000"/>
                  </a:schemeClr>
                </a:solidFill>
                <a:latin typeface="Product Sans" panose="020B0403030502040203" pitchFamily="34" charset="0"/>
              </a:rPr>
              <a:t>Matthieu</a:t>
            </a:r>
            <a:endParaRPr lang="fr-FR" sz="2800" dirty="0">
              <a:solidFill>
                <a:schemeClr val="accent5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7419834" y="3056454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B050"/>
                </a:solidFill>
                <a:latin typeface="Product Sans" panose="020B0403030502040203" pitchFamily="34" charset="0"/>
              </a:rPr>
              <a:t>Quentin</a:t>
            </a:r>
            <a:endParaRPr lang="fr-FR" sz="2800" dirty="0">
              <a:solidFill>
                <a:srgbClr val="00B050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2056</Words>
  <Application>Microsoft Office PowerPoint</Application>
  <PresentationFormat>Grand écran</PresentationFormat>
  <Paragraphs>1021</Paragraphs>
  <Slides>79</Slides>
  <Notes>0</Notes>
  <HiddenSlides>7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88" baseType="lpstr">
      <vt:lpstr>Arial</vt:lpstr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Thème Office</vt:lpstr>
      <vt:lpstr>Présentation PowerPoint</vt:lpstr>
      <vt:lpstr>Animation</vt:lpstr>
      <vt:lpstr>Animation</vt:lpstr>
      <vt:lpstr>Animation</vt:lpstr>
      <vt:lpstr>Architecture</vt:lpstr>
      <vt:lpstr>Architecture</vt:lpstr>
      <vt:lpstr>Architecture</vt:lpstr>
      <vt:lpstr>GPI : Répartition des tâches</vt:lpstr>
      <vt:lpstr>GPI : Répartition des tâches</vt:lpstr>
      <vt:lpstr>Présentation PowerPoint</vt:lpstr>
      <vt:lpstr>Interface</vt:lpstr>
      <vt:lpstr>Choix techniques</vt:lpstr>
      <vt:lpstr>Chrome : technologies</vt:lpstr>
      <vt:lpstr>Intégration de l’IHM</vt:lpstr>
      <vt:lpstr>IHM : Connexion via le client</vt:lpstr>
      <vt:lpstr>Bilan avancement</vt:lpstr>
      <vt:lpstr>Perspectives</vt:lpstr>
      <vt:lpstr>Présentation PowerPoint</vt:lpstr>
      <vt:lpstr>Bibliographie</vt:lpstr>
      <vt:lpstr>Intégration de la reconnaissance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reconnaissance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</vt:lpstr>
      <vt:lpstr>Solution 1 : Perceptron multicouches </vt:lpstr>
      <vt:lpstr>Solution 2 : réseau de convolution</vt:lpstr>
      <vt:lpstr>Solution 2 : couche de convolution</vt:lpstr>
      <vt:lpstr>Présentation PowerPoint</vt:lpstr>
      <vt:lpstr>Présentation PowerPoint</vt:lpstr>
      <vt:lpstr>Solution 2 : résultats</vt:lpstr>
      <vt:lpstr>Présentation PowerPoint</vt:lpstr>
      <vt:lpstr>Conclusion reconnaissance</vt:lpstr>
      <vt:lpstr>Présentation PowerPoint</vt:lpstr>
      <vt:lpstr>Sécurité</vt:lpstr>
      <vt:lpstr>Sécurité</vt:lpstr>
      <vt:lpstr>Sécurité</vt:lpstr>
      <vt:lpstr>Sécurité</vt:lpstr>
      <vt:lpstr>Sécurité</vt:lpstr>
      <vt:lpstr>Sécurité</vt:lpstr>
      <vt:lpstr>Sécurité: RSA</vt:lpstr>
      <vt:lpstr>Sécurité : RSA</vt:lpstr>
      <vt:lpstr>Sécurité : RSA</vt:lpstr>
      <vt:lpstr>Sécurité: RSA</vt:lpstr>
      <vt:lpstr>Sécurité: RSA</vt:lpstr>
      <vt:lpstr>Sécurité: RSA</vt:lpstr>
      <vt:lpstr>Sécurité: RSA</vt:lpstr>
      <vt:lpstr>Sécurité: RSA</vt:lpstr>
      <vt:lpstr>Sécurité: RSA</vt:lpstr>
      <vt:lpstr>Sécurité: RSA</vt:lpstr>
      <vt:lpstr>Sécurité : RSA</vt:lpstr>
      <vt:lpstr>Sécurité</vt:lpstr>
      <vt:lpstr>Sécurité</vt:lpstr>
      <vt:lpstr>Sécurité : Hachage</vt:lpstr>
      <vt:lpstr>Sécurité : Hachage salé</vt:lpstr>
      <vt:lpstr>Sécurité: Hachage Implémentation</vt:lpstr>
      <vt:lpstr>Sécurité: Hachage Implémentation</vt:lpstr>
      <vt:lpstr>Sécurité: Hachage Implémentation</vt:lpstr>
      <vt:lpstr>Sécurité: Hachage Implémentation</vt:lpstr>
      <vt:lpstr>Sécurité : Conclusion</vt:lpstr>
      <vt:lpstr>Conclusion</vt:lpstr>
      <vt:lpstr>Conclusion : Où en sommes nous ?</vt:lpstr>
      <vt:lpstr>Conclusion : Améliorations possibles</vt:lpstr>
      <vt:lpstr>Présentation PowerPoint</vt:lpstr>
      <vt:lpstr>Reconnaissance 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matthieu vilain</cp:lastModifiedBy>
  <cp:revision>258</cp:revision>
  <dcterms:created xsi:type="dcterms:W3CDTF">2018-02-07T11:05:20Z</dcterms:created>
  <dcterms:modified xsi:type="dcterms:W3CDTF">2018-03-15T09:15:48Z</dcterms:modified>
</cp:coreProperties>
</file>